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One Little Font" charset="1" panose="00000500000000000000"/>
      <p:regular r:id="rId40"/>
    </p:embeddedFont>
    <p:embeddedFont>
      <p:font typeface="Montserrat Ultra-Bold" charset="1" panose="00000900000000000000"/>
      <p:regular r:id="rId41"/>
    </p:embeddedFont>
    <p:embeddedFont>
      <p:font typeface="Montserrat" charset="1" panose="00000500000000000000"/>
      <p:regular r:id="rId42"/>
    </p:embeddedFont>
    <p:embeddedFont>
      <p:font typeface="One Little Font Bold" charset="1" panose="000008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_ILk8Yai3Wo"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6.jpe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png" Type="http://schemas.openxmlformats.org/officeDocument/2006/relationships/image"/><Relationship Id="rId14" Target="../media/image48.svg" Type="http://schemas.openxmlformats.org/officeDocument/2006/relationships/image"/><Relationship Id="rId2" Target="../media/image4.jpe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1.pn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49.png" Type="http://schemas.openxmlformats.org/officeDocument/2006/relationships/image"/><Relationship Id="rId8" Target="../media/image5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png" Type="http://schemas.openxmlformats.org/officeDocument/2006/relationships/image"/><Relationship Id="rId9" Target="../media/image5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5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60.png" Type="http://schemas.openxmlformats.org/officeDocument/2006/relationships/image"/><Relationship Id="rId7" Target="../media/image6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13.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jpeg" Type="http://schemas.openxmlformats.org/officeDocument/2006/relationships/image"/><Relationship Id="rId11" Target="../media/image15.png" Type="http://schemas.openxmlformats.org/officeDocument/2006/relationships/image"/><Relationship Id="rId12" Target="../media/image16.svg" Type="http://schemas.openxmlformats.org/officeDocument/2006/relationships/image"/><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 Id="rId8" Target="../media/image12.jpeg" Type="http://schemas.openxmlformats.org/officeDocument/2006/relationships/image"/><Relationship Id="rId9" Target="../media/image13.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3.png" Type="http://schemas.openxmlformats.org/officeDocument/2006/relationships/image"/><Relationship Id="rId8" Target="../media/image6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69.png" Type="http://schemas.openxmlformats.org/officeDocument/2006/relationships/image"/><Relationship Id="rId9" Target="../media/image2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jpeg" Type="http://schemas.openxmlformats.org/officeDocument/2006/relationships/image"/><Relationship Id="rId8" Target="../media/image32.jpeg" Type="http://schemas.openxmlformats.org/officeDocument/2006/relationships/image"/><Relationship Id="rId9" Target="../media/image3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877525" y="1028700"/>
            <a:ext cx="12532950" cy="17232806"/>
          </a:xfrm>
          <a:custGeom>
            <a:avLst/>
            <a:gdLst/>
            <a:ahLst/>
            <a:cxnLst/>
            <a:rect r="r" b="b" t="t" l="l"/>
            <a:pathLst>
              <a:path h="17232806" w="12532950">
                <a:moveTo>
                  <a:pt x="0" y="0"/>
                </a:moveTo>
                <a:lnTo>
                  <a:pt x="12532950" y="0"/>
                </a:lnTo>
                <a:lnTo>
                  <a:pt x="12532950" y="17232806"/>
                </a:lnTo>
                <a:lnTo>
                  <a:pt x="0" y="172328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102414">
            <a:off x="6528412" y="5955069"/>
            <a:ext cx="6025432" cy="990457"/>
            <a:chOff x="0" y="0"/>
            <a:chExt cx="8033909" cy="1320610"/>
          </a:xfrm>
        </p:grpSpPr>
        <p:grpSp>
          <p:nvGrpSpPr>
            <p:cNvPr name="Group 4" id="4"/>
            <p:cNvGrpSpPr/>
            <p:nvPr/>
          </p:nvGrpSpPr>
          <p:grpSpPr>
            <a:xfrm rot="0">
              <a:off x="0" y="0"/>
              <a:ext cx="8033909" cy="1320610"/>
              <a:chOff x="0" y="0"/>
              <a:chExt cx="11797642" cy="1939290"/>
            </a:xfrm>
          </p:grpSpPr>
          <p:sp>
            <p:nvSpPr>
              <p:cNvPr name="Freeform 5" id="5"/>
              <p:cNvSpPr/>
              <p:nvPr/>
            </p:nvSpPr>
            <p:spPr>
              <a:xfrm flipH="false" flipV="false" rot="0">
                <a:off x="12700" y="12700"/>
                <a:ext cx="11772242" cy="1913890"/>
              </a:xfrm>
              <a:custGeom>
                <a:avLst/>
                <a:gdLst/>
                <a:ahLst/>
                <a:cxnLst/>
                <a:rect r="r" b="b" t="t" l="l"/>
                <a:pathLst>
                  <a:path h="1913890" w="11772242">
                    <a:moveTo>
                      <a:pt x="10815296" y="1913890"/>
                    </a:moveTo>
                    <a:lnTo>
                      <a:pt x="956945" y="1913890"/>
                    </a:lnTo>
                    <a:cubicBezTo>
                      <a:pt x="428371" y="1913890"/>
                      <a:pt x="0" y="1485392"/>
                      <a:pt x="0" y="956945"/>
                    </a:cubicBezTo>
                    <a:cubicBezTo>
                      <a:pt x="0" y="428371"/>
                      <a:pt x="428371" y="0"/>
                      <a:pt x="956945" y="0"/>
                    </a:cubicBezTo>
                    <a:lnTo>
                      <a:pt x="10815296" y="0"/>
                    </a:lnTo>
                    <a:cubicBezTo>
                      <a:pt x="11343743" y="0"/>
                      <a:pt x="11772242" y="428371"/>
                      <a:pt x="11772242" y="956945"/>
                    </a:cubicBezTo>
                    <a:cubicBezTo>
                      <a:pt x="11772242" y="1485392"/>
                      <a:pt x="11343744" y="1913890"/>
                      <a:pt x="10815296" y="1913890"/>
                    </a:cubicBezTo>
                    <a:close/>
                  </a:path>
                </a:pathLst>
              </a:custGeom>
              <a:solidFill>
                <a:srgbClr val="EFAFB2"/>
              </a:solidFill>
            </p:spPr>
          </p:sp>
          <p:sp>
            <p:nvSpPr>
              <p:cNvPr name="Freeform 6" id="6"/>
              <p:cNvSpPr/>
              <p:nvPr/>
            </p:nvSpPr>
            <p:spPr>
              <a:xfrm flipH="false" flipV="false" rot="0">
                <a:off x="0" y="0"/>
                <a:ext cx="11797642" cy="1939290"/>
              </a:xfrm>
              <a:custGeom>
                <a:avLst/>
                <a:gdLst/>
                <a:ahLst/>
                <a:cxnLst/>
                <a:rect r="r" b="b" t="t" l="l"/>
                <a:pathLst>
                  <a:path h="1939290" w="11797642">
                    <a:moveTo>
                      <a:pt x="10827996" y="0"/>
                    </a:moveTo>
                    <a:lnTo>
                      <a:pt x="969645" y="0"/>
                    </a:lnTo>
                    <a:cubicBezTo>
                      <a:pt x="434975" y="0"/>
                      <a:pt x="0" y="434975"/>
                      <a:pt x="0" y="969645"/>
                    </a:cubicBezTo>
                    <a:cubicBezTo>
                      <a:pt x="0" y="1504315"/>
                      <a:pt x="434975" y="1939290"/>
                      <a:pt x="969645" y="1939290"/>
                    </a:cubicBezTo>
                    <a:lnTo>
                      <a:pt x="10827996" y="1939290"/>
                    </a:lnTo>
                    <a:cubicBezTo>
                      <a:pt x="11362667" y="1939290"/>
                      <a:pt x="11797642" y="1504315"/>
                      <a:pt x="11797642" y="969645"/>
                    </a:cubicBezTo>
                    <a:cubicBezTo>
                      <a:pt x="11797642" y="434975"/>
                      <a:pt x="11362667" y="0"/>
                      <a:pt x="10827996" y="0"/>
                    </a:cubicBezTo>
                    <a:close/>
                    <a:moveTo>
                      <a:pt x="10827996" y="1913890"/>
                    </a:moveTo>
                    <a:lnTo>
                      <a:pt x="969645" y="1913890"/>
                    </a:lnTo>
                    <a:cubicBezTo>
                      <a:pt x="448945" y="1913890"/>
                      <a:pt x="25400" y="1490345"/>
                      <a:pt x="25400" y="969645"/>
                    </a:cubicBezTo>
                    <a:cubicBezTo>
                      <a:pt x="25400" y="448945"/>
                      <a:pt x="448945" y="25400"/>
                      <a:pt x="969645" y="25400"/>
                    </a:cubicBezTo>
                    <a:lnTo>
                      <a:pt x="10827996" y="25400"/>
                    </a:lnTo>
                    <a:cubicBezTo>
                      <a:pt x="11348696" y="25400"/>
                      <a:pt x="11772242" y="448945"/>
                      <a:pt x="11772242" y="969645"/>
                    </a:cubicBezTo>
                    <a:cubicBezTo>
                      <a:pt x="11772242" y="1490345"/>
                      <a:pt x="11348696" y="1913890"/>
                      <a:pt x="10827996" y="1913890"/>
                    </a:cubicBezTo>
                    <a:close/>
                  </a:path>
                </a:pathLst>
              </a:custGeom>
              <a:solidFill>
                <a:srgbClr val="EFAFB2"/>
              </a:solidFill>
            </p:spPr>
          </p:sp>
        </p:grpSp>
        <p:sp>
          <p:nvSpPr>
            <p:cNvPr name="TextBox 7" id="7"/>
            <p:cNvSpPr txBox="true"/>
            <p:nvPr/>
          </p:nvSpPr>
          <p:spPr>
            <a:xfrm rot="0">
              <a:off x="248095" y="340888"/>
              <a:ext cx="7537720" cy="724558"/>
            </a:xfrm>
            <a:prstGeom prst="rect">
              <a:avLst/>
            </a:prstGeom>
          </p:spPr>
          <p:txBody>
            <a:bodyPr anchor="t" rtlCol="false" tIns="0" lIns="0" bIns="0" rIns="0">
              <a:spAutoFit/>
            </a:bodyPr>
            <a:lstStyle/>
            <a:p>
              <a:pPr algn="ctr">
                <a:lnSpc>
                  <a:spcPts val="4007"/>
                </a:lnSpc>
              </a:pPr>
              <a:r>
                <a:rPr lang="en-US" sz="4007">
                  <a:solidFill>
                    <a:srgbClr val="0C0D0E"/>
                  </a:solidFill>
                  <a:latin typeface="One Little Font"/>
                  <a:ea typeface="One Little Font"/>
                  <a:cs typeface="One Little Font"/>
                  <a:sym typeface="One Little Font"/>
                </a:rPr>
                <a:t>Week One</a:t>
              </a:r>
            </a:p>
          </p:txBody>
        </p:sp>
      </p:grpSp>
      <p:grpSp>
        <p:nvGrpSpPr>
          <p:cNvPr name="Group 8" id="8"/>
          <p:cNvGrpSpPr>
            <a:grpSpLocks noChangeAspect="true"/>
          </p:cNvGrpSpPr>
          <p:nvPr/>
        </p:nvGrpSpPr>
        <p:grpSpPr>
          <a:xfrm rot="649593">
            <a:off x="11968168" y="1569490"/>
            <a:ext cx="3072224" cy="3072224"/>
            <a:chOff x="0" y="0"/>
            <a:chExt cx="14840029" cy="14840029"/>
          </a:xfrm>
        </p:grpSpPr>
        <p:sp>
          <p:nvSpPr>
            <p:cNvPr name="Freeform 9" id="9"/>
            <p:cNvSpPr/>
            <p:nvPr/>
          </p:nvSpPr>
          <p:spPr>
            <a:xfrm flipH="false" flipV="false" rot="0">
              <a:off x="-366471" y="-11891"/>
              <a:ext cx="15572971" cy="14863810"/>
            </a:xfrm>
            <a:custGeom>
              <a:avLst/>
              <a:gdLst/>
              <a:ahLst/>
              <a:cxnLst/>
              <a:rect r="r" b="b" t="t" l="l"/>
              <a:pathLst>
                <a:path h="14863810" w="15572971">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94B143"/>
            </a:solidFill>
          </p:spPr>
        </p:sp>
        <p:sp>
          <p:nvSpPr>
            <p:cNvPr name="Freeform 10" id="10"/>
            <p:cNvSpPr/>
            <p:nvPr/>
          </p:nvSpPr>
          <p:spPr>
            <a:xfrm flipH="false" flipV="false" rot="0">
              <a:off x="-156193" y="188812"/>
              <a:ext cx="15152415" cy="14462405"/>
            </a:xfrm>
            <a:custGeom>
              <a:avLst/>
              <a:gdLst/>
              <a:ahLst/>
              <a:cxnLst/>
              <a:rect r="r" b="b" t="t" l="l"/>
              <a:pathLst>
                <a:path h="14462405" w="1515241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sp>
        <p:sp>
          <p:nvSpPr>
            <p:cNvPr name="Freeform 11" id="11"/>
            <p:cNvSpPr/>
            <p:nvPr/>
          </p:nvSpPr>
          <p:spPr>
            <a:xfrm flipH="false" flipV="false" rot="0">
              <a:off x="223301" y="551024"/>
              <a:ext cx="14393427" cy="13737979"/>
            </a:xfrm>
            <a:custGeom>
              <a:avLst/>
              <a:gdLst/>
              <a:ahLst/>
              <a:cxnLst/>
              <a:rect r="r" b="b" t="t" l="l"/>
              <a:pathLst>
                <a:path h="13737979" w="14393427">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8249" t="0" r="-8249" b="0"/>
              </a:stretch>
            </a:blipFill>
          </p:spPr>
        </p:sp>
      </p:grpSp>
      <p:sp>
        <p:nvSpPr>
          <p:cNvPr name="TextBox 12" id="12"/>
          <p:cNvSpPr txBox="true"/>
          <p:nvPr/>
        </p:nvSpPr>
        <p:spPr>
          <a:xfrm rot="0">
            <a:off x="6364615" y="3960319"/>
            <a:ext cx="6202644" cy="1376106"/>
          </a:xfrm>
          <a:prstGeom prst="rect">
            <a:avLst/>
          </a:prstGeom>
        </p:spPr>
        <p:txBody>
          <a:bodyPr anchor="t" rtlCol="false" tIns="0" lIns="0" bIns="0" rIns="0">
            <a:spAutoFit/>
          </a:bodyPr>
          <a:lstStyle/>
          <a:p>
            <a:pPr algn="ctr">
              <a:lnSpc>
                <a:spcPts val="5423"/>
              </a:lnSpc>
            </a:pPr>
            <a:r>
              <a:rPr lang="en-US" b="true" sz="4800">
                <a:solidFill>
                  <a:srgbClr val="000000"/>
                </a:solidFill>
                <a:latin typeface="Montserrat Ultra-Bold"/>
                <a:ea typeface="Montserrat Ultra-Bold"/>
                <a:cs typeface="Montserrat Ultra-Bold"/>
                <a:sym typeface="Montserrat Ultra-Bold"/>
              </a:rPr>
              <a:t>Morning Meeting Guide</a:t>
            </a:r>
          </a:p>
        </p:txBody>
      </p:sp>
      <p:sp>
        <p:nvSpPr>
          <p:cNvPr name="TextBox 13" id="13"/>
          <p:cNvSpPr txBox="true"/>
          <p:nvPr/>
        </p:nvSpPr>
        <p:spPr>
          <a:xfrm rot="0">
            <a:off x="0" y="981522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173474" y="100213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1242904" y="301827"/>
            <a:ext cx="4811389" cy="880869"/>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Name Game</a:t>
            </a:r>
          </a:p>
        </p:txBody>
      </p:sp>
      <p:sp>
        <p:nvSpPr>
          <p:cNvPr name="TextBox 4" id="4"/>
          <p:cNvSpPr txBox="true"/>
          <p:nvPr/>
        </p:nvSpPr>
        <p:spPr>
          <a:xfrm rot="-132588">
            <a:off x="2015562" y="1334090"/>
            <a:ext cx="14553084" cy="10053447"/>
          </a:xfrm>
          <a:prstGeom prst="rect">
            <a:avLst/>
          </a:prstGeom>
        </p:spPr>
        <p:txBody>
          <a:bodyPr anchor="t" rtlCol="false" tIns="0" lIns="0" bIns="0" rIns="0">
            <a:spAutoFit/>
          </a:bodyPr>
          <a:lstStyle/>
          <a:p>
            <a:pPr algn="l">
              <a:lnSpc>
                <a:spcPts val="4704"/>
              </a:lnSpc>
            </a:pPr>
            <a:r>
              <a:rPr lang="en-US" sz="4200" spc="84">
                <a:solidFill>
                  <a:srgbClr val="000000"/>
                </a:solidFill>
                <a:latin typeface="One Little Font"/>
                <a:ea typeface="One Little Font"/>
                <a:cs typeface="One Little Font"/>
                <a:sym typeface="One Little Font"/>
              </a:rPr>
              <a:t>While this game is fun and silly. The reality is we are all on the same team.</a:t>
            </a:r>
          </a:p>
          <a:p>
            <a:pPr algn="l">
              <a:lnSpc>
                <a:spcPts val="4704"/>
              </a:lnSpc>
            </a:pPr>
          </a:p>
          <a:p>
            <a:pPr algn="l">
              <a:lnSpc>
                <a:spcPts val="4704"/>
              </a:lnSpc>
            </a:pPr>
            <a:r>
              <a:rPr lang="en-US" sz="4200" spc="84">
                <a:solidFill>
                  <a:srgbClr val="000000"/>
                </a:solidFill>
                <a:latin typeface="One Little Font"/>
                <a:ea typeface="One Little Font"/>
                <a:cs typeface="One Little Font"/>
                <a:sym typeface="One Little Font"/>
              </a:rPr>
              <a:t>We are winners when everyone can participate and have fun.</a:t>
            </a:r>
          </a:p>
          <a:p>
            <a:pPr algn="l">
              <a:lnSpc>
                <a:spcPts val="4704"/>
              </a:lnSpc>
            </a:pPr>
          </a:p>
          <a:p>
            <a:pPr algn="l">
              <a:lnSpc>
                <a:spcPts val="4704"/>
              </a:lnSpc>
            </a:pPr>
            <a:r>
              <a:rPr lang="en-US" sz="4200" spc="84">
                <a:solidFill>
                  <a:srgbClr val="000000"/>
                </a:solidFill>
                <a:latin typeface="One Little Font"/>
                <a:ea typeface="One Little Font"/>
                <a:cs typeface="One Little Font"/>
                <a:sym typeface="One Little Font"/>
              </a:rPr>
              <a:t>This year there will be times when we win and there will be even more times when we lose. </a:t>
            </a:r>
          </a:p>
          <a:p>
            <a:pPr algn="l">
              <a:lnSpc>
                <a:spcPts val="4704"/>
              </a:lnSpc>
            </a:pPr>
          </a:p>
          <a:p>
            <a:pPr algn="l">
              <a:lnSpc>
                <a:spcPts val="4704"/>
              </a:lnSpc>
            </a:pPr>
            <a:r>
              <a:rPr lang="en-US" sz="4200" spc="84" u="sng">
                <a:solidFill>
                  <a:srgbClr val="000000"/>
                </a:solidFill>
                <a:latin typeface="One Little Font"/>
                <a:ea typeface="One Little Font"/>
                <a:cs typeface="One Little Font"/>
                <a:sym typeface="One Little Font"/>
                <a:hlinkClick r:id="rId3" tooltip="https://www.youtube.com/watch?v=_ILk8Yai3Wo"/>
              </a:rPr>
              <a:t>Listen to Roger Federer’s speech at Dartmouth</a:t>
            </a:r>
            <a:r>
              <a:rPr lang="en-US" sz="4200" spc="84">
                <a:solidFill>
                  <a:srgbClr val="000000"/>
                </a:solidFill>
                <a:latin typeface="One Little Font"/>
                <a:ea typeface="One Little Font"/>
                <a:cs typeface="One Little Font"/>
                <a:sym typeface="One Little Font"/>
              </a:rPr>
              <a:t>. Federer is one of the world’s greatest tennis players.</a:t>
            </a:r>
          </a:p>
          <a:p>
            <a:pPr algn="l">
              <a:lnSpc>
                <a:spcPts val="4704"/>
              </a:lnSpc>
            </a:pPr>
          </a:p>
          <a:p>
            <a:pPr algn="l">
              <a:lnSpc>
                <a:spcPts val="4704"/>
              </a:lnSpc>
            </a:pPr>
            <a:r>
              <a:rPr lang="en-US" sz="4200" spc="84">
                <a:solidFill>
                  <a:srgbClr val="000000"/>
                </a:solidFill>
                <a:latin typeface="One Little Font"/>
                <a:ea typeface="One Little Font"/>
                <a:cs typeface="One Little Font"/>
                <a:sym typeface="One Little Font"/>
              </a:rPr>
              <a:t> https://www.youtube.com/watch?v=_ILk8Yai3Wo</a:t>
            </a:r>
          </a:p>
          <a:p>
            <a:pPr algn="l">
              <a:lnSpc>
                <a:spcPts val="4704"/>
              </a:lnSpc>
            </a:pPr>
          </a:p>
          <a:p>
            <a:pPr algn="l">
              <a:lnSpc>
                <a:spcPts val="4704"/>
              </a:lnSpc>
            </a:pPr>
            <a:r>
              <a:rPr lang="en-US" sz="4200" spc="84">
                <a:solidFill>
                  <a:srgbClr val="000000"/>
                </a:solidFill>
                <a:latin typeface="One Little Font"/>
                <a:ea typeface="One Little Font"/>
                <a:cs typeface="One Little Font"/>
                <a:sym typeface="One Little Font"/>
              </a:rPr>
              <a:t>Negative energy is wasted energy. The best accepts their loses and then move on. </a:t>
            </a:r>
          </a:p>
          <a:p>
            <a:pPr algn="l">
              <a:lnSpc>
                <a:spcPts val="4704"/>
              </a:lnSpc>
            </a:pPr>
          </a:p>
          <a:p>
            <a:pPr algn="l">
              <a:lnSpc>
                <a:spcPts val="4704"/>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581517" y="1930293"/>
            <a:ext cx="14830321" cy="8898193"/>
          </a:xfrm>
          <a:custGeom>
            <a:avLst/>
            <a:gdLst/>
            <a:ahLst/>
            <a:cxnLst/>
            <a:rect r="r" b="b" t="t" l="l"/>
            <a:pathLst>
              <a:path h="8898193" w="14830321">
                <a:moveTo>
                  <a:pt x="0" y="0"/>
                </a:moveTo>
                <a:lnTo>
                  <a:pt x="14830322" y="0"/>
                </a:lnTo>
                <a:lnTo>
                  <a:pt x="14830322" y="8898193"/>
                </a:lnTo>
                <a:lnTo>
                  <a:pt x="0" y="8898193"/>
                </a:lnTo>
                <a:lnTo>
                  <a:pt x="0" y="0"/>
                </a:lnTo>
                <a:close/>
              </a:path>
            </a:pathLst>
          </a:custGeom>
          <a:blipFill>
            <a:blip r:embed="rId2"/>
            <a:stretch>
              <a:fillRect l="0" t="0" r="0" b="0"/>
            </a:stretch>
          </a:blipFill>
        </p:spPr>
      </p:sp>
      <p:sp>
        <p:nvSpPr>
          <p:cNvPr name="Freeform 3" id="3"/>
          <p:cNvSpPr/>
          <p:nvPr/>
        </p:nvSpPr>
        <p:spPr>
          <a:xfrm flipH="false" flipV="false" rot="873511">
            <a:off x="12053295" y="1943113"/>
            <a:ext cx="5143132" cy="1157205"/>
          </a:xfrm>
          <a:custGeom>
            <a:avLst/>
            <a:gdLst/>
            <a:ahLst/>
            <a:cxnLst/>
            <a:rect r="r" b="b" t="t" l="l"/>
            <a:pathLst>
              <a:path h="1157205" w="5143132">
                <a:moveTo>
                  <a:pt x="0" y="0"/>
                </a:moveTo>
                <a:lnTo>
                  <a:pt x="5143132" y="0"/>
                </a:lnTo>
                <a:lnTo>
                  <a:pt x="5143132" y="1157205"/>
                </a:lnTo>
                <a:lnTo>
                  <a:pt x="0" y="11572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08317">
            <a:off x="545584" y="2094272"/>
            <a:ext cx="5531745" cy="968337"/>
          </a:xfrm>
          <a:custGeom>
            <a:avLst/>
            <a:gdLst/>
            <a:ahLst/>
            <a:cxnLst/>
            <a:rect r="r" b="b" t="t" l="l"/>
            <a:pathLst>
              <a:path h="968337" w="5531745">
                <a:moveTo>
                  <a:pt x="0" y="0"/>
                </a:moveTo>
                <a:lnTo>
                  <a:pt x="5531745" y="0"/>
                </a:lnTo>
                <a:lnTo>
                  <a:pt x="5531745" y="968338"/>
                </a:lnTo>
                <a:lnTo>
                  <a:pt x="0" y="968338"/>
                </a:lnTo>
                <a:lnTo>
                  <a:pt x="0" y="0"/>
                </a:lnTo>
                <a:close/>
              </a:path>
            </a:pathLst>
          </a:custGeom>
          <a:blipFill>
            <a:blip r:embed="rId5"/>
            <a:stretch>
              <a:fillRect l="0" t="-35674" r="0" b="0"/>
            </a:stretch>
          </a:blipFill>
        </p:spPr>
      </p:sp>
      <p:sp>
        <p:nvSpPr>
          <p:cNvPr name="TextBox 5" id="5"/>
          <p:cNvSpPr txBox="true"/>
          <p:nvPr/>
        </p:nvSpPr>
        <p:spPr>
          <a:xfrm rot="-114638">
            <a:off x="2945144" y="5402982"/>
            <a:ext cx="12388826" cy="2362834"/>
          </a:xfrm>
          <a:prstGeom prst="rect">
            <a:avLst/>
          </a:prstGeom>
        </p:spPr>
        <p:txBody>
          <a:bodyPr anchor="t" rtlCol="false" tIns="0" lIns="0" bIns="0" rIns="0">
            <a:spAutoFit/>
          </a:bodyPr>
          <a:lstStyle/>
          <a:p>
            <a:pPr algn="ctr">
              <a:lnSpc>
                <a:spcPts val="19408"/>
              </a:lnSpc>
            </a:pPr>
            <a:r>
              <a:rPr lang="en-US" sz="13863">
                <a:solidFill>
                  <a:srgbClr val="000000"/>
                </a:solidFill>
                <a:latin typeface="Montserrat"/>
                <a:ea typeface="Montserrat"/>
                <a:cs typeface="Montserrat"/>
                <a:sym typeface="Montserrat"/>
              </a:rPr>
              <a:t>Day Two</a:t>
            </a:r>
          </a:p>
        </p:txBody>
      </p:sp>
      <p:grpSp>
        <p:nvGrpSpPr>
          <p:cNvPr name="Group 6" id="6"/>
          <p:cNvGrpSpPr/>
          <p:nvPr/>
        </p:nvGrpSpPr>
        <p:grpSpPr>
          <a:xfrm rot="-102414">
            <a:off x="4635130" y="4206673"/>
            <a:ext cx="9017747" cy="1482332"/>
            <a:chOff x="0" y="0"/>
            <a:chExt cx="12023662" cy="1976443"/>
          </a:xfrm>
        </p:grpSpPr>
        <p:grpSp>
          <p:nvGrpSpPr>
            <p:cNvPr name="Group 7" id="7"/>
            <p:cNvGrpSpPr/>
            <p:nvPr/>
          </p:nvGrpSpPr>
          <p:grpSpPr>
            <a:xfrm rot="0">
              <a:off x="0" y="0"/>
              <a:ext cx="12023662" cy="1976443"/>
              <a:chOff x="0" y="0"/>
              <a:chExt cx="11797642" cy="1939290"/>
            </a:xfrm>
          </p:grpSpPr>
          <p:sp>
            <p:nvSpPr>
              <p:cNvPr name="Freeform 8" id="8"/>
              <p:cNvSpPr/>
              <p:nvPr/>
            </p:nvSpPr>
            <p:spPr>
              <a:xfrm flipH="false" flipV="false" rot="0">
                <a:off x="12700" y="12700"/>
                <a:ext cx="11772242" cy="1913890"/>
              </a:xfrm>
              <a:custGeom>
                <a:avLst/>
                <a:gdLst/>
                <a:ahLst/>
                <a:cxnLst/>
                <a:rect r="r" b="b" t="t" l="l"/>
                <a:pathLst>
                  <a:path h="1913890" w="11772242">
                    <a:moveTo>
                      <a:pt x="10815296" y="1913890"/>
                    </a:moveTo>
                    <a:lnTo>
                      <a:pt x="956945" y="1913890"/>
                    </a:lnTo>
                    <a:cubicBezTo>
                      <a:pt x="428371" y="1913890"/>
                      <a:pt x="0" y="1485392"/>
                      <a:pt x="0" y="956945"/>
                    </a:cubicBezTo>
                    <a:cubicBezTo>
                      <a:pt x="0" y="428371"/>
                      <a:pt x="428371" y="0"/>
                      <a:pt x="956945" y="0"/>
                    </a:cubicBezTo>
                    <a:lnTo>
                      <a:pt x="10815296" y="0"/>
                    </a:lnTo>
                    <a:cubicBezTo>
                      <a:pt x="11343743" y="0"/>
                      <a:pt x="11772242" y="428371"/>
                      <a:pt x="11772242" y="956945"/>
                    </a:cubicBezTo>
                    <a:cubicBezTo>
                      <a:pt x="11772242" y="1485392"/>
                      <a:pt x="11343744" y="1913890"/>
                      <a:pt x="10815296" y="1913890"/>
                    </a:cubicBezTo>
                    <a:close/>
                  </a:path>
                </a:pathLst>
              </a:custGeom>
              <a:solidFill>
                <a:srgbClr val="EFAFB2"/>
              </a:solidFill>
            </p:spPr>
          </p:sp>
          <p:sp>
            <p:nvSpPr>
              <p:cNvPr name="Freeform 9" id="9"/>
              <p:cNvSpPr/>
              <p:nvPr/>
            </p:nvSpPr>
            <p:spPr>
              <a:xfrm flipH="false" flipV="false" rot="0">
                <a:off x="0" y="0"/>
                <a:ext cx="11797642" cy="1939290"/>
              </a:xfrm>
              <a:custGeom>
                <a:avLst/>
                <a:gdLst/>
                <a:ahLst/>
                <a:cxnLst/>
                <a:rect r="r" b="b" t="t" l="l"/>
                <a:pathLst>
                  <a:path h="1939290" w="11797642">
                    <a:moveTo>
                      <a:pt x="10827996" y="0"/>
                    </a:moveTo>
                    <a:lnTo>
                      <a:pt x="969645" y="0"/>
                    </a:lnTo>
                    <a:cubicBezTo>
                      <a:pt x="434975" y="0"/>
                      <a:pt x="0" y="434975"/>
                      <a:pt x="0" y="969645"/>
                    </a:cubicBezTo>
                    <a:cubicBezTo>
                      <a:pt x="0" y="1504315"/>
                      <a:pt x="434975" y="1939290"/>
                      <a:pt x="969645" y="1939290"/>
                    </a:cubicBezTo>
                    <a:lnTo>
                      <a:pt x="10827996" y="1939290"/>
                    </a:lnTo>
                    <a:cubicBezTo>
                      <a:pt x="11362667" y="1939290"/>
                      <a:pt x="11797642" y="1504315"/>
                      <a:pt x="11797642" y="969645"/>
                    </a:cubicBezTo>
                    <a:cubicBezTo>
                      <a:pt x="11797642" y="434975"/>
                      <a:pt x="11362667" y="0"/>
                      <a:pt x="10827996" y="0"/>
                    </a:cubicBezTo>
                    <a:close/>
                    <a:moveTo>
                      <a:pt x="10827996" y="1913890"/>
                    </a:moveTo>
                    <a:lnTo>
                      <a:pt x="969645" y="1913890"/>
                    </a:lnTo>
                    <a:cubicBezTo>
                      <a:pt x="448945" y="1913890"/>
                      <a:pt x="25400" y="1490345"/>
                      <a:pt x="25400" y="969645"/>
                    </a:cubicBezTo>
                    <a:cubicBezTo>
                      <a:pt x="25400" y="448945"/>
                      <a:pt x="448945" y="25400"/>
                      <a:pt x="969645" y="25400"/>
                    </a:cubicBezTo>
                    <a:lnTo>
                      <a:pt x="10827996" y="25400"/>
                    </a:lnTo>
                    <a:cubicBezTo>
                      <a:pt x="11348696" y="25400"/>
                      <a:pt x="11772242" y="448945"/>
                      <a:pt x="11772242" y="969645"/>
                    </a:cubicBezTo>
                    <a:cubicBezTo>
                      <a:pt x="11772242" y="1490345"/>
                      <a:pt x="11348696" y="1913890"/>
                      <a:pt x="10827996" y="1913890"/>
                    </a:cubicBezTo>
                    <a:close/>
                  </a:path>
                </a:pathLst>
              </a:custGeom>
              <a:solidFill>
                <a:srgbClr val="EFAFB2"/>
              </a:solidFill>
            </p:spPr>
          </p:sp>
        </p:grpSp>
        <p:sp>
          <p:nvSpPr>
            <p:cNvPr name="TextBox 10" id="10"/>
            <p:cNvSpPr txBox="true"/>
            <p:nvPr/>
          </p:nvSpPr>
          <p:spPr>
            <a:xfrm rot="0">
              <a:off x="371302" y="496181"/>
              <a:ext cx="11281058" cy="1098381"/>
            </a:xfrm>
            <a:prstGeom prst="rect">
              <a:avLst/>
            </a:prstGeom>
          </p:spPr>
          <p:txBody>
            <a:bodyPr anchor="t" rtlCol="false" tIns="0" lIns="0" bIns="0" rIns="0">
              <a:spAutoFit/>
            </a:bodyPr>
            <a:lstStyle/>
            <a:p>
              <a:pPr algn="ctr">
                <a:lnSpc>
                  <a:spcPts val="5997"/>
                </a:lnSpc>
              </a:pPr>
              <a:r>
                <a:rPr lang="en-US" sz="5997">
                  <a:solidFill>
                    <a:srgbClr val="0C0D0E"/>
                  </a:solidFill>
                  <a:latin typeface="One Little Font"/>
                  <a:ea typeface="One Little Font"/>
                  <a:cs typeface="One Little Font"/>
                  <a:sym typeface="One Little Font"/>
                </a:rPr>
                <a:t>Week One</a:t>
              </a:r>
            </a:p>
          </p:txBody>
        </p:sp>
      </p:grpSp>
      <p:sp>
        <p:nvSpPr>
          <p:cNvPr name="Freeform 11" id="11"/>
          <p:cNvSpPr/>
          <p:nvPr/>
        </p:nvSpPr>
        <p:spPr>
          <a:xfrm flipH="false" flipV="false" rot="0">
            <a:off x="12332886" y="4671365"/>
            <a:ext cx="4926414" cy="5407039"/>
          </a:xfrm>
          <a:custGeom>
            <a:avLst/>
            <a:gdLst/>
            <a:ahLst/>
            <a:cxnLst/>
            <a:rect r="r" b="b" t="t" l="l"/>
            <a:pathLst>
              <a:path h="5407039" w="4926414">
                <a:moveTo>
                  <a:pt x="0" y="0"/>
                </a:moveTo>
                <a:lnTo>
                  <a:pt x="4926414" y="0"/>
                </a:lnTo>
                <a:lnTo>
                  <a:pt x="4926414" y="5407040"/>
                </a:lnTo>
                <a:lnTo>
                  <a:pt x="0" y="5407040"/>
                </a:lnTo>
                <a:lnTo>
                  <a:pt x="0" y="0"/>
                </a:lnTo>
                <a:close/>
              </a:path>
            </a:pathLst>
          </a:custGeom>
          <a:blipFill>
            <a:blip r:embed="rId6"/>
            <a:stretch>
              <a:fillRect l="0" t="0" r="0" b="0"/>
            </a:stretch>
          </a:blipFill>
        </p:spPr>
      </p:sp>
      <p:sp>
        <p:nvSpPr>
          <p:cNvPr name="TextBox 12" id="12"/>
          <p:cNvSpPr txBox="true"/>
          <p:nvPr/>
        </p:nvSpPr>
        <p:spPr>
          <a:xfrm rot="0">
            <a:off x="149420" y="9606633"/>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761063" y="1313738"/>
            <a:ext cx="12765875" cy="7659525"/>
          </a:xfrm>
          <a:custGeom>
            <a:avLst/>
            <a:gdLst/>
            <a:ahLst/>
            <a:cxnLst/>
            <a:rect r="r" b="b" t="t" l="l"/>
            <a:pathLst>
              <a:path h="7659525" w="12765875">
                <a:moveTo>
                  <a:pt x="0" y="0"/>
                </a:moveTo>
                <a:lnTo>
                  <a:pt x="12765874" y="0"/>
                </a:lnTo>
                <a:lnTo>
                  <a:pt x="12765874" y="7659524"/>
                </a:lnTo>
                <a:lnTo>
                  <a:pt x="0" y="7659524"/>
                </a:lnTo>
                <a:lnTo>
                  <a:pt x="0" y="0"/>
                </a:lnTo>
                <a:close/>
              </a:path>
            </a:pathLst>
          </a:custGeom>
          <a:blipFill>
            <a:blip r:embed="rId2"/>
            <a:stretch>
              <a:fillRect l="0" t="0" r="0" b="0"/>
            </a:stretch>
          </a:blipFill>
        </p:spPr>
      </p:sp>
      <p:sp>
        <p:nvSpPr>
          <p:cNvPr name="TextBox 3" id="3"/>
          <p:cNvSpPr txBox="true"/>
          <p:nvPr/>
        </p:nvSpPr>
        <p:spPr>
          <a:xfrm rot="0">
            <a:off x="3322840" y="2260545"/>
            <a:ext cx="11937050" cy="6466129"/>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Good morning,</a:t>
            </a:r>
            <a:r>
              <a:rPr lang="en-US" sz="3586" spc="71">
                <a:solidFill>
                  <a:srgbClr val="000000"/>
                </a:solidFill>
                <a:latin typeface="One Little Font"/>
                <a:ea typeface="One Little Font"/>
                <a:cs typeface="One Little Font"/>
                <a:sym typeface="One Little Font"/>
              </a:rPr>
              <a:t> everyone! </a:t>
            </a:r>
          </a:p>
          <a:p>
            <a:pPr algn="l">
              <a:lnSpc>
                <a:spcPts val="5737"/>
              </a:lnSpc>
            </a:pPr>
            <a:r>
              <a:rPr lang="en-US" sz="3586" spc="71">
                <a:solidFill>
                  <a:srgbClr val="000000"/>
                </a:solidFill>
                <a:latin typeface="One Little Font"/>
                <a:ea typeface="One Little Font"/>
                <a:cs typeface="One Little Font"/>
                <a:sym typeface="One Little Font"/>
              </a:rPr>
              <a:t>It’s our second day together, and already I can tell this is going to be a special group. Today, let’s remember that every choice we make, even every word we speak and action we do helps make our classroom feel safe, kind, and respectful—for everyone. </a:t>
            </a:r>
          </a:p>
          <a:p>
            <a:pPr algn="l">
              <a:lnSpc>
                <a:spcPts val="5737"/>
              </a:lnSpc>
            </a:pPr>
            <a:r>
              <a:rPr lang="en-US" sz="3586" spc="71">
                <a:solidFill>
                  <a:srgbClr val="000000"/>
                </a:solidFill>
                <a:latin typeface="One Little Font"/>
                <a:ea typeface="One Little Font"/>
                <a:cs typeface="One Little Font"/>
                <a:sym typeface="One Little Font"/>
              </a:rPr>
              <a:t>We ALL belong here, and today we are going to create together a class agreement, which will help us all feel safe and respected.</a:t>
            </a:r>
          </a:p>
        </p:txBody>
      </p:sp>
      <p:sp>
        <p:nvSpPr>
          <p:cNvPr name="Freeform 4" id="4"/>
          <p:cNvSpPr/>
          <p:nvPr/>
        </p:nvSpPr>
        <p:spPr>
          <a:xfrm flipH="false" flipV="false" rot="0">
            <a:off x="13599768" y="539063"/>
            <a:ext cx="2688606" cy="2625057"/>
          </a:xfrm>
          <a:custGeom>
            <a:avLst/>
            <a:gdLst/>
            <a:ahLst/>
            <a:cxnLst/>
            <a:rect r="r" b="b" t="t" l="l"/>
            <a:pathLst>
              <a:path h="2625057" w="2688606">
                <a:moveTo>
                  <a:pt x="0" y="0"/>
                </a:moveTo>
                <a:lnTo>
                  <a:pt x="2688606" y="0"/>
                </a:lnTo>
                <a:lnTo>
                  <a:pt x="2688606" y="2625057"/>
                </a:lnTo>
                <a:lnTo>
                  <a:pt x="0" y="26250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042678" y="1189913"/>
            <a:ext cx="6202644" cy="1053512"/>
          </a:xfrm>
          <a:prstGeom prst="rect">
            <a:avLst/>
          </a:prstGeom>
        </p:spPr>
        <p:txBody>
          <a:bodyPr anchor="t" rtlCol="false" tIns="0" lIns="0" bIns="0" rIns="0">
            <a:spAutoFit/>
          </a:bodyPr>
          <a:lstStyle/>
          <a:p>
            <a:pPr algn="ctr">
              <a:lnSpc>
                <a:spcPts val="8608"/>
              </a:lnSpc>
            </a:pPr>
            <a:r>
              <a:rPr lang="en-US" sz="6148">
                <a:solidFill>
                  <a:srgbClr val="000000"/>
                </a:solidFill>
                <a:latin typeface="Montserrat"/>
                <a:ea typeface="Montserrat"/>
                <a:cs typeface="Montserrat"/>
                <a:sym typeface="Montserrat"/>
              </a:rPr>
              <a:t>Day Two</a:t>
            </a:r>
          </a:p>
        </p:txBody>
      </p:sp>
      <p:sp>
        <p:nvSpPr>
          <p:cNvPr name="Freeform 6" id="6"/>
          <p:cNvSpPr/>
          <p:nvPr/>
        </p:nvSpPr>
        <p:spPr>
          <a:xfrm flipH="false" flipV="false" rot="-1601467">
            <a:off x="1822902" y="1580255"/>
            <a:ext cx="3352386" cy="877716"/>
          </a:xfrm>
          <a:custGeom>
            <a:avLst/>
            <a:gdLst/>
            <a:ahLst/>
            <a:cxnLst/>
            <a:rect r="r" b="b" t="t" l="l"/>
            <a:pathLst>
              <a:path h="877716" w="3352386">
                <a:moveTo>
                  <a:pt x="0" y="0"/>
                </a:moveTo>
                <a:lnTo>
                  <a:pt x="3352386" y="0"/>
                </a:lnTo>
                <a:lnTo>
                  <a:pt x="3352386" y="877716"/>
                </a:lnTo>
                <a:lnTo>
                  <a:pt x="0" y="8777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30386">
            <a:off x="968304" y="728640"/>
            <a:ext cx="13785451" cy="8271270"/>
          </a:xfrm>
          <a:custGeom>
            <a:avLst/>
            <a:gdLst/>
            <a:ahLst/>
            <a:cxnLst/>
            <a:rect r="r" b="b" t="t" l="l"/>
            <a:pathLst>
              <a:path h="8271270" w="13785451">
                <a:moveTo>
                  <a:pt x="0" y="0"/>
                </a:moveTo>
                <a:lnTo>
                  <a:pt x="13785451" y="0"/>
                </a:lnTo>
                <a:lnTo>
                  <a:pt x="13785451" y="8271271"/>
                </a:lnTo>
                <a:lnTo>
                  <a:pt x="0" y="8271271"/>
                </a:lnTo>
                <a:lnTo>
                  <a:pt x="0" y="0"/>
                </a:lnTo>
                <a:close/>
              </a:path>
            </a:pathLst>
          </a:custGeom>
          <a:blipFill>
            <a:blip r:embed="rId2"/>
            <a:stretch>
              <a:fillRect l="0" t="0" r="0" b="0"/>
            </a:stretch>
          </a:blipFill>
        </p:spPr>
      </p:sp>
      <p:sp>
        <p:nvSpPr>
          <p:cNvPr name="Freeform 3" id="3"/>
          <p:cNvSpPr/>
          <p:nvPr/>
        </p:nvSpPr>
        <p:spPr>
          <a:xfrm flipH="false" flipV="false" rot="-122861">
            <a:off x="2282413" y="2125111"/>
            <a:ext cx="10732051" cy="6036779"/>
          </a:xfrm>
          <a:custGeom>
            <a:avLst/>
            <a:gdLst/>
            <a:ahLst/>
            <a:cxnLst/>
            <a:rect r="r" b="b" t="t" l="l"/>
            <a:pathLst>
              <a:path h="6036779" w="10732051">
                <a:moveTo>
                  <a:pt x="0" y="0"/>
                </a:moveTo>
                <a:lnTo>
                  <a:pt x="10732052" y="0"/>
                </a:lnTo>
                <a:lnTo>
                  <a:pt x="10732052" y="6036778"/>
                </a:lnTo>
                <a:lnTo>
                  <a:pt x="0" y="6036778"/>
                </a:lnTo>
                <a:lnTo>
                  <a:pt x="0" y="0"/>
                </a:lnTo>
                <a:close/>
              </a:path>
            </a:pathLst>
          </a:custGeom>
          <a:blipFill>
            <a:blip r:embed="rId3"/>
            <a:stretch>
              <a:fillRect l="0" t="0" r="0" b="0"/>
            </a:stretch>
          </a:blipFill>
          <a:ln w="152400" cap="sq">
            <a:solidFill>
              <a:srgbClr val="000000"/>
            </a:solidFill>
            <a:prstDash val="solid"/>
            <a:miter/>
          </a:ln>
        </p:spPr>
      </p:sp>
      <p:sp>
        <p:nvSpPr>
          <p:cNvPr name="Freeform 4" id="4"/>
          <p:cNvSpPr/>
          <p:nvPr/>
        </p:nvSpPr>
        <p:spPr>
          <a:xfrm flipH="false" flipV="false" rot="0">
            <a:off x="11606250" y="5796805"/>
            <a:ext cx="6681750" cy="4000698"/>
          </a:xfrm>
          <a:custGeom>
            <a:avLst/>
            <a:gdLst/>
            <a:ahLst/>
            <a:cxnLst/>
            <a:rect r="r" b="b" t="t" l="l"/>
            <a:pathLst>
              <a:path h="4000698" w="6681750">
                <a:moveTo>
                  <a:pt x="0" y="0"/>
                </a:moveTo>
                <a:lnTo>
                  <a:pt x="6681750" y="0"/>
                </a:lnTo>
                <a:lnTo>
                  <a:pt x="6681750" y="4000698"/>
                </a:lnTo>
                <a:lnTo>
                  <a:pt x="0" y="40006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149951">
            <a:off x="2137179" y="1314272"/>
            <a:ext cx="5702424" cy="1107122"/>
          </a:xfrm>
          <a:prstGeom prst="rect">
            <a:avLst/>
          </a:prstGeom>
        </p:spPr>
        <p:txBody>
          <a:bodyPr anchor="t" rtlCol="false" tIns="0" lIns="0" bIns="0" rIns="0">
            <a:spAutoFit/>
          </a:bodyPr>
          <a:lstStyle/>
          <a:p>
            <a:pPr algn="ctr">
              <a:lnSpc>
                <a:spcPts val="8338"/>
              </a:lnSpc>
            </a:pPr>
            <a:r>
              <a:rPr lang="en-US" sz="8338">
                <a:solidFill>
                  <a:srgbClr val="000000"/>
                </a:solidFill>
                <a:latin typeface="One Little Font"/>
                <a:ea typeface="One Little Font"/>
                <a:cs typeface="One Little Font"/>
                <a:sym typeface="One Little Font"/>
              </a:rPr>
              <a:t>Meet Dizzy</a:t>
            </a:r>
          </a:p>
        </p:txBody>
      </p:sp>
      <p:sp>
        <p:nvSpPr>
          <p:cNvPr name="TextBox 6" id="6"/>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921814" y="590550"/>
            <a:ext cx="15698378" cy="9419027"/>
          </a:xfrm>
          <a:custGeom>
            <a:avLst/>
            <a:gdLst/>
            <a:ahLst/>
            <a:cxnLst/>
            <a:rect r="r" b="b" t="t" l="l"/>
            <a:pathLst>
              <a:path h="9419027" w="15698378">
                <a:moveTo>
                  <a:pt x="0" y="0"/>
                </a:moveTo>
                <a:lnTo>
                  <a:pt x="15698378" y="0"/>
                </a:lnTo>
                <a:lnTo>
                  <a:pt x="15698378"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454361">
            <a:off x="13411907" y="153801"/>
            <a:ext cx="4172790" cy="2405045"/>
          </a:xfrm>
          <a:custGeom>
            <a:avLst/>
            <a:gdLst/>
            <a:ahLst/>
            <a:cxnLst/>
            <a:rect r="r" b="b" t="t" l="l"/>
            <a:pathLst>
              <a:path h="2405045" w="4172790">
                <a:moveTo>
                  <a:pt x="0" y="0"/>
                </a:moveTo>
                <a:lnTo>
                  <a:pt x="4172790" y="0"/>
                </a:lnTo>
                <a:lnTo>
                  <a:pt x="4172790" y="2405045"/>
                </a:lnTo>
                <a:lnTo>
                  <a:pt x="0" y="24050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601467">
            <a:off x="-250603" y="947907"/>
            <a:ext cx="5025486" cy="1315763"/>
          </a:xfrm>
          <a:custGeom>
            <a:avLst/>
            <a:gdLst/>
            <a:ahLst/>
            <a:cxnLst/>
            <a:rect r="r" b="b" t="t" l="l"/>
            <a:pathLst>
              <a:path h="1315763" w="5025486">
                <a:moveTo>
                  <a:pt x="0" y="0"/>
                </a:moveTo>
                <a:lnTo>
                  <a:pt x="5025485" y="0"/>
                </a:lnTo>
                <a:lnTo>
                  <a:pt x="5025485" y="1315764"/>
                </a:lnTo>
                <a:lnTo>
                  <a:pt x="0" y="13157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326900" y="3432908"/>
            <a:ext cx="6562131" cy="7746736"/>
          </a:xfrm>
          <a:custGeom>
            <a:avLst/>
            <a:gdLst/>
            <a:ahLst/>
            <a:cxnLst/>
            <a:rect r="r" b="b" t="t" l="l"/>
            <a:pathLst>
              <a:path h="7746736" w="6562131">
                <a:moveTo>
                  <a:pt x="0" y="0"/>
                </a:moveTo>
                <a:lnTo>
                  <a:pt x="6562130" y="0"/>
                </a:lnTo>
                <a:lnTo>
                  <a:pt x="6562130" y="7746736"/>
                </a:lnTo>
                <a:lnTo>
                  <a:pt x="0" y="7746736"/>
                </a:lnTo>
                <a:lnTo>
                  <a:pt x="0" y="0"/>
                </a:lnTo>
                <a:close/>
              </a:path>
            </a:pathLst>
          </a:custGeom>
          <a:blipFill>
            <a:blip r:embed="rId7"/>
            <a:stretch>
              <a:fillRect l="0" t="0" r="0" b="0"/>
            </a:stretch>
          </a:blipFill>
        </p:spPr>
      </p:sp>
      <p:grpSp>
        <p:nvGrpSpPr>
          <p:cNvPr name="Group 6" id="6"/>
          <p:cNvGrpSpPr/>
          <p:nvPr/>
        </p:nvGrpSpPr>
        <p:grpSpPr>
          <a:xfrm rot="0">
            <a:off x="2262140" y="4565833"/>
            <a:ext cx="3600911" cy="990292"/>
            <a:chOff x="0" y="0"/>
            <a:chExt cx="4801215" cy="1320390"/>
          </a:xfrm>
        </p:grpSpPr>
        <p:grpSp>
          <p:nvGrpSpPr>
            <p:cNvPr name="Group 7" id="7"/>
            <p:cNvGrpSpPr/>
            <p:nvPr/>
          </p:nvGrpSpPr>
          <p:grpSpPr>
            <a:xfrm rot="-102414">
              <a:off x="16500" y="70753"/>
              <a:ext cx="4768216" cy="1178883"/>
              <a:chOff x="0" y="0"/>
              <a:chExt cx="7823354" cy="1934229"/>
            </a:xfrm>
          </p:grpSpPr>
          <p:sp>
            <p:nvSpPr>
              <p:cNvPr name="Freeform 8" id="8"/>
              <p:cNvSpPr/>
              <p:nvPr/>
            </p:nvSpPr>
            <p:spPr>
              <a:xfrm flipH="false" flipV="false" rot="0">
                <a:off x="12700" y="12700"/>
                <a:ext cx="7797953" cy="1908829"/>
              </a:xfrm>
              <a:custGeom>
                <a:avLst/>
                <a:gdLst/>
                <a:ahLst/>
                <a:cxnLst/>
                <a:rect r="r" b="b" t="t" l="l"/>
                <a:pathLst>
                  <a:path h="1908829" w="7797953">
                    <a:moveTo>
                      <a:pt x="6841009" y="1908829"/>
                    </a:moveTo>
                    <a:lnTo>
                      <a:pt x="956945" y="1908829"/>
                    </a:lnTo>
                    <a:cubicBezTo>
                      <a:pt x="428371" y="1908829"/>
                      <a:pt x="0" y="1480331"/>
                      <a:pt x="0" y="954414"/>
                    </a:cubicBezTo>
                    <a:cubicBezTo>
                      <a:pt x="0" y="428371"/>
                      <a:pt x="428371" y="0"/>
                      <a:pt x="956945" y="0"/>
                    </a:cubicBezTo>
                    <a:lnTo>
                      <a:pt x="6841009" y="0"/>
                    </a:lnTo>
                    <a:cubicBezTo>
                      <a:pt x="7369456" y="0"/>
                      <a:pt x="7797953" y="428371"/>
                      <a:pt x="7797953" y="954414"/>
                    </a:cubicBezTo>
                    <a:cubicBezTo>
                      <a:pt x="7797953" y="1480331"/>
                      <a:pt x="7369456" y="1908829"/>
                      <a:pt x="6841009" y="1908829"/>
                    </a:cubicBezTo>
                    <a:close/>
                  </a:path>
                </a:pathLst>
              </a:custGeom>
              <a:solidFill>
                <a:srgbClr val="EFAFB2"/>
              </a:solidFill>
            </p:spPr>
          </p:sp>
          <p:sp>
            <p:nvSpPr>
              <p:cNvPr name="Freeform 9" id="9"/>
              <p:cNvSpPr/>
              <p:nvPr/>
            </p:nvSpPr>
            <p:spPr>
              <a:xfrm flipH="false" flipV="false" rot="0">
                <a:off x="0" y="0"/>
                <a:ext cx="7823353" cy="1934229"/>
              </a:xfrm>
              <a:custGeom>
                <a:avLst/>
                <a:gdLst/>
                <a:ahLst/>
                <a:cxnLst/>
                <a:rect r="r" b="b" t="t" l="l"/>
                <a:pathLst>
                  <a:path h="1934229" w="7823353">
                    <a:moveTo>
                      <a:pt x="6853709" y="0"/>
                    </a:moveTo>
                    <a:lnTo>
                      <a:pt x="969645" y="0"/>
                    </a:lnTo>
                    <a:cubicBezTo>
                      <a:pt x="434975" y="0"/>
                      <a:pt x="0" y="434975"/>
                      <a:pt x="0" y="967114"/>
                    </a:cubicBezTo>
                    <a:cubicBezTo>
                      <a:pt x="0" y="1499254"/>
                      <a:pt x="434975" y="1934229"/>
                      <a:pt x="969645" y="1934229"/>
                    </a:cubicBezTo>
                    <a:lnTo>
                      <a:pt x="6853709" y="1934229"/>
                    </a:lnTo>
                    <a:cubicBezTo>
                      <a:pt x="7388378" y="1934229"/>
                      <a:pt x="7823353" y="1499254"/>
                      <a:pt x="7823353" y="967114"/>
                    </a:cubicBezTo>
                    <a:cubicBezTo>
                      <a:pt x="7823353" y="434975"/>
                      <a:pt x="7388378" y="0"/>
                      <a:pt x="6853709" y="0"/>
                    </a:cubicBezTo>
                    <a:close/>
                    <a:moveTo>
                      <a:pt x="6853709" y="1908829"/>
                    </a:moveTo>
                    <a:lnTo>
                      <a:pt x="969645" y="1908829"/>
                    </a:lnTo>
                    <a:cubicBezTo>
                      <a:pt x="448945" y="1908829"/>
                      <a:pt x="25400" y="1485284"/>
                      <a:pt x="25400" y="967114"/>
                    </a:cubicBezTo>
                    <a:cubicBezTo>
                      <a:pt x="25400" y="448945"/>
                      <a:pt x="448945" y="25400"/>
                      <a:pt x="969645" y="25400"/>
                    </a:cubicBezTo>
                    <a:lnTo>
                      <a:pt x="6853709" y="25400"/>
                    </a:lnTo>
                    <a:cubicBezTo>
                      <a:pt x="7374409" y="25400"/>
                      <a:pt x="7797953" y="448945"/>
                      <a:pt x="7797953" y="967114"/>
                    </a:cubicBezTo>
                    <a:cubicBezTo>
                      <a:pt x="7797953" y="1485284"/>
                      <a:pt x="7374409" y="1908829"/>
                      <a:pt x="6853709" y="1908829"/>
                    </a:cubicBezTo>
                    <a:close/>
                  </a:path>
                </a:pathLst>
              </a:custGeom>
              <a:solidFill>
                <a:srgbClr val="EFAFB2"/>
              </a:solidFill>
            </p:spPr>
          </p:sp>
        </p:grpSp>
        <p:sp>
          <p:nvSpPr>
            <p:cNvPr name="TextBox 10" id="10"/>
            <p:cNvSpPr txBox="true"/>
            <p:nvPr/>
          </p:nvSpPr>
          <p:spPr>
            <a:xfrm rot="-117011">
              <a:off x="163640" y="432704"/>
              <a:ext cx="4476529" cy="645932"/>
            </a:xfrm>
            <a:prstGeom prst="rect">
              <a:avLst/>
            </a:prstGeom>
          </p:spPr>
          <p:txBody>
            <a:bodyPr anchor="t" rtlCol="false" tIns="0" lIns="0" bIns="0" rIns="0">
              <a:spAutoFit/>
            </a:bodyPr>
            <a:lstStyle/>
            <a:p>
              <a:pPr algn="ctr">
                <a:lnSpc>
                  <a:spcPts val="3586"/>
                </a:lnSpc>
              </a:pPr>
              <a:r>
                <a:rPr lang="en-US" sz="3586">
                  <a:solidFill>
                    <a:srgbClr val="0C0D0E"/>
                  </a:solidFill>
                  <a:latin typeface="One Little Font"/>
                  <a:ea typeface="One Little Font"/>
                  <a:cs typeface="One Little Font"/>
                  <a:sym typeface="One Little Font"/>
                </a:rPr>
                <a:t>LOOK LIKE?</a:t>
              </a:r>
            </a:p>
          </p:txBody>
        </p:sp>
      </p:grpSp>
      <p:sp>
        <p:nvSpPr>
          <p:cNvPr name="Freeform 11" id="11"/>
          <p:cNvSpPr/>
          <p:nvPr/>
        </p:nvSpPr>
        <p:spPr>
          <a:xfrm flipH="false" flipV="false" rot="-109902">
            <a:off x="3007543" y="5457154"/>
            <a:ext cx="2500517" cy="1309646"/>
          </a:xfrm>
          <a:custGeom>
            <a:avLst/>
            <a:gdLst/>
            <a:ahLst/>
            <a:cxnLst/>
            <a:rect r="r" b="b" t="t" l="l"/>
            <a:pathLst>
              <a:path h="1309646" w="2500517">
                <a:moveTo>
                  <a:pt x="0" y="0"/>
                </a:moveTo>
                <a:lnTo>
                  <a:pt x="2500518" y="0"/>
                </a:lnTo>
                <a:lnTo>
                  <a:pt x="2500518" y="1309646"/>
                </a:lnTo>
                <a:lnTo>
                  <a:pt x="0" y="1309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6542405" y="5601500"/>
            <a:ext cx="3484478" cy="1020955"/>
            <a:chOff x="0" y="0"/>
            <a:chExt cx="4645971" cy="1361273"/>
          </a:xfrm>
        </p:grpSpPr>
        <p:grpSp>
          <p:nvGrpSpPr>
            <p:cNvPr name="Group 13" id="13"/>
            <p:cNvGrpSpPr/>
            <p:nvPr/>
          </p:nvGrpSpPr>
          <p:grpSpPr>
            <a:xfrm rot="67219">
              <a:off x="11985" y="45064"/>
              <a:ext cx="4622001" cy="1271145"/>
              <a:chOff x="0" y="0"/>
              <a:chExt cx="7033034" cy="1934229"/>
            </a:xfrm>
          </p:grpSpPr>
          <p:sp>
            <p:nvSpPr>
              <p:cNvPr name="Freeform 14" id="14"/>
              <p:cNvSpPr/>
              <p:nvPr/>
            </p:nvSpPr>
            <p:spPr>
              <a:xfrm flipH="false" flipV="false" rot="0">
                <a:off x="12700" y="12700"/>
                <a:ext cx="7007634" cy="1908829"/>
              </a:xfrm>
              <a:custGeom>
                <a:avLst/>
                <a:gdLst/>
                <a:ahLst/>
                <a:cxnLst/>
                <a:rect r="r" b="b" t="t" l="l"/>
                <a:pathLst>
                  <a:path h="1908829" w="7007634">
                    <a:moveTo>
                      <a:pt x="6050689" y="1908829"/>
                    </a:moveTo>
                    <a:lnTo>
                      <a:pt x="956945" y="1908829"/>
                    </a:lnTo>
                    <a:cubicBezTo>
                      <a:pt x="428371" y="1908829"/>
                      <a:pt x="0" y="1480331"/>
                      <a:pt x="0" y="954414"/>
                    </a:cubicBezTo>
                    <a:cubicBezTo>
                      <a:pt x="0" y="428371"/>
                      <a:pt x="428371" y="0"/>
                      <a:pt x="956945" y="0"/>
                    </a:cubicBezTo>
                    <a:lnTo>
                      <a:pt x="6050689" y="0"/>
                    </a:lnTo>
                    <a:cubicBezTo>
                      <a:pt x="6579136" y="0"/>
                      <a:pt x="7007634" y="428371"/>
                      <a:pt x="7007634" y="954414"/>
                    </a:cubicBezTo>
                    <a:cubicBezTo>
                      <a:pt x="7007634" y="1480331"/>
                      <a:pt x="6579136" y="1908829"/>
                      <a:pt x="6050689" y="1908829"/>
                    </a:cubicBezTo>
                    <a:close/>
                  </a:path>
                </a:pathLst>
              </a:custGeom>
              <a:solidFill>
                <a:srgbClr val="EFAFB2"/>
              </a:solidFill>
            </p:spPr>
          </p:sp>
          <p:sp>
            <p:nvSpPr>
              <p:cNvPr name="Freeform 15" id="15"/>
              <p:cNvSpPr/>
              <p:nvPr/>
            </p:nvSpPr>
            <p:spPr>
              <a:xfrm flipH="false" flipV="false" rot="0">
                <a:off x="0" y="0"/>
                <a:ext cx="7033034" cy="1934229"/>
              </a:xfrm>
              <a:custGeom>
                <a:avLst/>
                <a:gdLst/>
                <a:ahLst/>
                <a:cxnLst/>
                <a:rect r="r" b="b" t="t" l="l"/>
                <a:pathLst>
                  <a:path h="1934229" w="7033034">
                    <a:moveTo>
                      <a:pt x="6063389" y="0"/>
                    </a:moveTo>
                    <a:lnTo>
                      <a:pt x="969645" y="0"/>
                    </a:lnTo>
                    <a:cubicBezTo>
                      <a:pt x="434975" y="0"/>
                      <a:pt x="0" y="434975"/>
                      <a:pt x="0" y="967114"/>
                    </a:cubicBezTo>
                    <a:cubicBezTo>
                      <a:pt x="0" y="1499254"/>
                      <a:pt x="434975" y="1934229"/>
                      <a:pt x="969645" y="1934229"/>
                    </a:cubicBezTo>
                    <a:lnTo>
                      <a:pt x="6063389" y="1934229"/>
                    </a:lnTo>
                    <a:cubicBezTo>
                      <a:pt x="6598059" y="1934229"/>
                      <a:pt x="7033034" y="1499254"/>
                      <a:pt x="7033034" y="967114"/>
                    </a:cubicBezTo>
                    <a:cubicBezTo>
                      <a:pt x="7033034" y="434975"/>
                      <a:pt x="6598059" y="0"/>
                      <a:pt x="6063389" y="0"/>
                    </a:cubicBezTo>
                    <a:close/>
                    <a:moveTo>
                      <a:pt x="6063389" y="1908829"/>
                    </a:moveTo>
                    <a:lnTo>
                      <a:pt x="969645" y="1908829"/>
                    </a:lnTo>
                    <a:cubicBezTo>
                      <a:pt x="448945" y="1908829"/>
                      <a:pt x="25400" y="1485284"/>
                      <a:pt x="25400" y="967114"/>
                    </a:cubicBezTo>
                    <a:cubicBezTo>
                      <a:pt x="25400" y="448945"/>
                      <a:pt x="448945" y="25400"/>
                      <a:pt x="969645" y="25400"/>
                    </a:cubicBezTo>
                    <a:lnTo>
                      <a:pt x="6063389" y="25400"/>
                    </a:lnTo>
                    <a:cubicBezTo>
                      <a:pt x="6584089" y="25400"/>
                      <a:pt x="7007634" y="448945"/>
                      <a:pt x="7007634" y="967114"/>
                    </a:cubicBezTo>
                    <a:cubicBezTo>
                      <a:pt x="7007634" y="1485284"/>
                      <a:pt x="6584089" y="1908829"/>
                      <a:pt x="6063389" y="1908829"/>
                    </a:cubicBezTo>
                    <a:close/>
                  </a:path>
                </a:pathLst>
              </a:custGeom>
              <a:solidFill>
                <a:srgbClr val="EFAFB2"/>
              </a:solidFill>
            </p:spPr>
          </p:sp>
        </p:grpSp>
        <p:sp>
          <p:nvSpPr>
            <p:cNvPr name="TextBox 16" id="16"/>
            <p:cNvSpPr txBox="true"/>
            <p:nvPr/>
          </p:nvSpPr>
          <p:spPr>
            <a:xfrm rot="67219">
              <a:off x="152342" y="442608"/>
              <a:ext cx="4339797" cy="702448"/>
            </a:xfrm>
            <a:prstGeom prst="rect">
              <a:avLst/>
            </a:prstGeom>
          </p:spPr>
          <p:txBody>
            <a:bodyPr anchor="t" rtlCol="false" tIns="0" lIns="0" bIns="0" rIns="0">
              <a:spAutoFit/>
            </a:bodyPr>
            <a:lstStyle/>
            <a:p>
              <a:pPr algn="ctr">
                <a:lnSpc>
                  <a:spcPts val="3867"/>
                </a:lnSpc>
              </a:pPr>
              <a:r>
                <a:rPr lang="en-US" sz="3867">
                  <a:solidFill>
                    <a:srgbClr val="0C0D0E"/>
                  </a:solidFill>
                  <a:latin typeface="One Little Font"/>
                  <a:ea typeface="One Little Font"/>
                  <a:cs typeface="One Little Font"/>
                  <a:sym typeface="One Little Font"/>
                </a:rPr>
                <a:t>FEEL LIKE?</a:t>
              </a:r>
            </a:p>
          </p:txBody>
        </p:sp>
      </p:grpSp>
      <p:sp>
        <p:nvSpPr>
          <p:cNvPr name="Freeform 17" id="17"/>
          <p:cNvSpPr/>
          <p:nvPr/>
        </p:nvSpPr>
        <p:spPr>
          <a:xfrm flipH="true" flipV="false" rot="-3805435">
            <a:off x="9564906" y="6699028"/>
            <a:ext cx="2230384" cy="630084"/>
          </a:xfrm>
          <a:custGeom>
            <a:avLst/>
            <a:gdLst/>
            <a:ahLst/>
            <a:cxnLst/>
            <a:rect r="r" b="b" t="t" l="l"/>
            <a:pathLst>
              <a:path h="630084" w="2230384">
                <a:moveTo>
                  <a:pt x="2230385" y="0"/>
                </a:moveTo>
                <a:lnTo>
                  <a:pt x="0" y="0"/>
                </a:lnTo>
                <a:lnTo>
                  <a:pt x="0" y="630084"/>
                </a:lnTo>
                <a:lnTo>
                  <a:pt x="2230385" y="630084"/>
                </a:lnTo>
                <a:lnTo>
                  <a:pt x="223038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6889946" y="6364481"/>
            <a:ext cx="2789397" cy="2381448"/>
          </a:xfrm>
          <a:custGeom>
            <a:avLst/>
            <a:gdLst/>
            <a:ahLst/>
            <a:cxnLst/>
            <a:rect r="r" b="b" t="t" l="l"/>
            <a:pathLst>
              <a:path h="2381448" w="2789397">
                <a:moveTo>
                  <a:pt x="0" y="0"/>
                </a:moveTo>
                <a:lnTo>
                  <a:pt x="2789397" y="0"/>
                </a:lnTo>
                <a:lnTo>
                  <a:pt x="2789397" y="2381448"/>
                </a:lnTo>
                <a:lnTo>
                  <a:pt x="0" y="2381448"/>
                </a:lnTo>
                <a:lnTo>
                  <a:pt x="0" y="0"/>
                </a:lnTo>
                <a:close/>
              </a:path>
            </a:pathLst>
          </a:custGeom>
          <a:blipFill>
            <a:blip r:embed="rId12"/>
            <a:stretch>
              <a:fillRect l="0" t="0" r="0" b="0"/>
            </a:stretch>
          </a:blipFill>
        </p:spPr>
      </p:sp>
      <p:sp>
        <p:nvSpPr>
          <p:cNvPr name="Freeform 19" id="19"/>
          <p:cNvSpPr/>
          <p:nvPr/>
        </p:nvSpPr>
        <p:spPr>
          <a:xfrm flipH="false" flipV="false" rot="-10237126">
            <a:off x="4291628" y="3905245"/>
            <a:ext cx="2070542" cy="584928"/>
          </a:xfrm>
          <a:custGeom>
            <a:avLst/>
            <a:gdLst/>
            <a:ahLst/>
            <a:cxnLst/>
            <a:rect r="r" b="b" t="t" l="l"/>
            <a:pathLst>
              <a:path h="584928" w="2070542">
                <a:moveTo>
                  <a:pt x="0" y="0"/>
                </a:moveTo>
                <a:lnTo>
                  <a:pt x="2070543" y="0"/>
                </a:lnTo>
                <a:lnTo>
                  <a:pt x="2070543" y="584928"/>
                </a:lnTo>
                <a:lnTo>
                  <a:pt x="0" y="5849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6167199" y="4754425"/>
            <a:ext cx="5157657" cy="801700"/>
          </a:xfrm>
          <a:prstGeom prst="rect">
            <a:avLst/>
          </a:prstGeom>
        </p:spPr>
        <p:txBody>
          <a:bodyPr anchor="t" rtlCol="false" tIns="0" lIns="0" bIns="0" rIns="0">
            <a:spAutoFit/>
          </a:bodyPr>
          <a:lstStyle/>
          <a:p>
            <a:pPr algn="ctr">
              <a:lnSpc>
                <a:spcPts val="6063"/>
              </a:lnSpc>
            </a:pPr>
            <a:r>
              <a:rPr lang="en-US" sz="6063" spc="121">
                <a:solidFill>
                  <a:srgbClr val="0C0D0E"/>
                </a:solidFill>
                <a:latin typeface="One Little Font"/>
                <a:ea typeface="One Little Font"/>
                <a:cs typeface="One Little Font"/>
                <a:sym typeface="One Little Font"/>
              </a:rPr>
              <a:t>What does it ...</a:t>
            </a:r>
          </a:p>
        </p:txBody>
      </p:sp>
      <p:sp>
        <p:nvSpPr>
          <p:cNvPr name="Freeform 21" id="21"/>
          <p:cNvSpPr/>
          <p:nvPr/>
        </p:nvSpPr>
        <p:spPr>
          <a:xfrm flipH="true" flipV="false" rot="9947813">
            <a:off x="10716499" y="3932311"/>
            <a:ext cx="1878921" cy="530795"/>
          </a:xfrm>
          <a:custGeom>
            <a:avLst/>
            <a:gdLst/>
            <a:ahLst/>
            <a:cxnLst/>
            <a:rect r="r" b="b" t="t" l="l"/>
            <a:pathLst>
              <a:path h="530795" w="1878921">
                <a:moveTo>
                  <a:pt x="1878921" y="0"/>
                </a:moveTo>
                <a:lnTo>
                  <a:pt x="0" y="0"/>
                </a:lnTo>
                <a:lnTo>
                  <a:pt x="0" y="530795"/>
                </a:lnTo>
                <a:lnTo>
                  <a:pt x="1878921" y="530795"/>
                </a:lnTo>
                <a:lnTo>
                  <a:pt x="1878921"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2" id="22"/>
          <p:cNvGrpSpPr/>
          <p:nvPr/>
        </p:nvGrpSpPr>
        <p:grpSpPr>
          <a:xfrm rot="169441">
            <a:off x="11042059" y="4555181"/>
            <a:ext cx="4028758" cy="966031"/>
            <a:chOff x="0" y="0"/>
            <a:chExt cx="5371677" cy="1288042"/>
          </a:xfrm>
        </p:grpSpPr>
        <p:grpSp>
          <p:nvGrpSpPr>
            <p:cNvPr name="Group 23" id="23"/>
            <p:cNvGrpSpPr/>
            <p:nvPr/>
          </p:nvGrpSpPr>
          <p:grpSpPr>
            <a:xfrm rot="67219">
              <a:off x="89762" y="51415"/>
              <a:ext cx="5270832" cy="1185212"/>
              <a:chOff x="0" y="0"/>
              <a:chExt cx="8601834" cy="1934229"/>
            </a:xfrm>
          </p:grpSpPr>
          <p:sp>
            <p:nvSpPr>
              <p:cNvPr name="Freeform 24" id="24"/>
              <p:cNvSpPr/>
              <p:nvPr/>
            </p:nvSpPr>
            <p:spPr>
              <a:xfrm flipH="false" flipV="false" rot="0">
                <a:off x="12700" y="12700"/>
                <a:ext cx="8576434" cy="1908829"/>
              </a:xfrm>
              <a:custGeom>
                <a:avLst/>
                <a:gdLst/>
                <a:ahLst/>
                <a:cxnLst/>
                <a:rect r="r" b="b" t="t" l="l"/>
                <a:pathLst>
                  <a:path h="1908829" w="8576434">
                    <a:moveTo>
                      <a:pt x="7619488" y="1908829"/>
                    </a:moveTo>
                    <a:lnTo>
                      <a:pt x="956945" y="1908829"/>
                    </a:lnTo>
                    <a:cubicBezTo>
                      <a:pt x="428371" y="1908829"/>
                      <a:pt x="0" y="1480331"/>
                      <a:pt x="0" y="954414"/>
                    </a:cubicBezTo>
                    <a:cubicBezTo>
                      <a:pt x="0" y="428371"/>
                      <a:pt x="428371" y="0"/>
                      <a:pt x="956945" y="0"/>
                    </a:cubicBezTo>
                    <a:lnTo>
                      <a:pt x="7619488" y="0"/>
                    </a:lnTo>
                    <a:cubicBezTo>
                      <a:pt x="8147935" y="0"/>
                      <a:pt x="8576434" y="428371"/>
                      <a:pt x="8576434" y="954414"/>
                    </a:cubicBezTo>
                    <a:cubicBezTo>
                      <a:pt x="8576434" y="1480331"/>
                      <a:pt x="8147936" y="1908829"/>
                      <a:pt x="7619488" y="1908829"/>
                    </a:cubicBezTo>
                    <a:close/>
                  </a:path>
                </a:pathLst>
              </a:custGeom>
              <a:solidFill>
                <a:srgbClr val="EFAFB2"/>
              </a:solidFill>
            </p:spPr>
          </p:sp>
          <p:sp>
            <p:nvSpPr>
              <p:cNvPr name="Freeform 25" id="25"/>
              <p:cNvSpPr/>
              <p:nvPr/>
            </p:nvSpPr>
            <p:spPr>
              <a:xfrm flipH="false" flipV="false" rot="0">
                <a:off x="0" y="0"/>
                <a:ext cx="8601834" cy="1934229"/>
              </a:xfrm>
              <a:custGeom>
                <a:avLst/>
                <a:gdLst/>
                <a:ahLst/>
                <a:cxnLst/>
                <a:rect r="r" b="b" t="t" l="l"/>
                <a:pathLst>
                  <a:path h="1934229" w="8601834">
                    <a:moveTo>
                      <a:pt x="7632188" y="0"/>
                    </a:moveTo>
                    <a:lnTo>
                      <a:pt x="969645" y="0"/>
                    </a:lnTo>
                    <a:cubicBezTo>
                      <a:pt x="434975" y="0"/>
                      <a:pt x="0" y="434975"/>
                      <a:pt x="0" y="967114"/>
                    </a:cubicBezTo>
                    <a:cubicBezTo>
                      <a:pt x="0" y="1499254"/>
                      <a:pt x="434975" y="1934229"/>
                      <a:pt x="969645" y="1934229"/>
                    </a:cubicBezTo>
                    <a:lnTo>
                      <a:pt x="7632188" y="1934229"/>
                    </a:lnTo>
                    <a:cubicBezTo>
                      <a:pt x="8166859" y="1934229"/>
                      <a:pt x="8601834" y="1499254"/>
                      <a:pt x="8601834" y="967114"/>
                    </a:cubicBezTo>
                    <a:cubicBezTo>
                      <a:pt x="8601834" y="434975"/>
                      <a:pt x="8166859" y="0"/>
                      <a:pt x="7632188" y="0"/>
                    </a:cubicBezTo>
                    <a:close/>
                    <a:moveTo>
                      <a:pt x="7632188" y="1908829"/>
                    </a:moveTo>
                    <a:lnTo>
                      <a:pt x="969645" y="1908829"/>
                    </a:lnTo>
                    <a:cubicBezTo>
                      <a:pt x="448945" y="1908829"/>
                      <a:pt x="25400" y="1485284"/>
                      <a:pt x="25400" y="967114"/>
                    </a:cubicBezTo>
                    <a:cubicBezTo>
                      <a:pt x="25400" y="448945"/>
                      <a:pt x="448945" y="25400"/>
                      <a:pt x="969645" y="25400"/>
                    </a:cubicBezTo>
                    <a:lnTo>
                      <a:pt x="7632188" y="25400"/>
                    </a:lnTo>
                    <a:cubicBezTo>
                      <a:pt x="8152888" y="25400"/>
                      <a:pt x="8576434" y="448945"/>
                      <a:pt x="8576434" y="967114"/>
                    </a:cubicBezTo>
                    <a:cubicBezTo>
                      <a:pt x="8576434" y="1485284"/>
                      <a:pt x="8152888" y="1908829"/>
                      <a:pt x="7632188" y="1908829"/>
                    </a:cubicBezTo>
                    <a:close/>
                  </a:path>
                </a:pathLst>
              </a:custGeom>
              <a:solidFill>
                <a:srgbClr val="EFAFB2"/>
              </a:solidFill>
            </p:spPr>
          </p:sp>
        </p:grpSp>
        <p:sp>
          <p:nvSpPr>
            <p:cNvPr name="TextBox 26" id="26"/>
            <p:cNvSpPr txBox="true"/>
            <p:nvPr/>
          </p:nvSpPr>
          <p:spPr>
            <a:xfrm rot="67219">
              <a:off x="5933" y="347685"/>
              <a:ext cx="5358506" cy="659334"/>
            </a:xfrm>
            <a:prstGeom prst="rect">
              <a:avLst/>
            </a:prstGeom>
          </p:spPr>
          <p:txBody>
            <a:bodyPr anchor="t" rtlCol="false" tIns="0" lIns="0" bIns="0" rIns="0">
              <a:spAutoFit/>
            </a:bodyPr>
            <a:lstStyle/>
            <a:p>
              <a:pPr algn="ctr">
                <a:lnSpc>
                  <a:spcPts val="3605"/>
                </a:lnSpc>
              </a:pPr>
              <a:r>
                <a:rPr lang="en-US" sz="3605">
                  <a:solidFill>
                    <a:srgbClr val="0C0D0E"/>
                  </a:solidFill>
                  <a:latin typeface="One Little Font"/>
                  <a:ea typeface="One Little Font"/>
                  <a:cs typeface="One Little Font"/>
                  <a:sym typeface="One Little Font"/>
                </a:rPr>
                <a:t>SOUND LIKE?</a:t>
              </a:r>
            </a:p>
          </p:txBody>
        </p:sp>
      </p:grpSp>
      <p:sp>
        <p:nvSpPr>
          <p:cNvPr name="Freeform 27" id="27"/>
          <p:cNvSpPr/>
          <p:nvPr/>
        </p:nvSpPr>
        <p:spPr>
          <a:xfrm flipH="false" flipV="false" rot="-104031">
            <a:off x="12226072" y="5340508"/>
            <a:ext cx="1712707" cy="1699862"/>
          </a:xfrm>
          <a:custGeom>
            <a:avLst/>
            <a:gdLst/>
            <a:ahLst/>
            <a:cxnLst/>
            <a:rect r="r" b="b" t="t" l="l"/>
            <a:pathLst>
              <a:path h="1699862" w="1712707">
                <a:moveTo>
                  <a:pt x="0" y="0"/>
                </a:moveTo>
                <a:lnTo>
                  <a:pt x="1712707" y="0"/>
                </a:lnTo>
                <a:lnTo>
                  <a:pt x="1712707" y="1699862"/>
                </a:lnTo>
                <a:lnTo>
                  <a:pt x="0" y="169986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8" id="28"/>
          <p:cNvSpPr txBox="true"/>
          <p:nvPr/>
        </p:nvSpPr>
        <p:spPr>
          <a:xfrm rot="0">
            <a:off x="4409629" y="1232782"/>
            <a:ext cx="8672796" cy="1667510"/>
          </a:xfrm>
          <a:prstGeom prst="rect">
            <a:avLst/>
          </a:prstGeom>
        </p:spPr>
        <p:txBody>
          <a:bodyPr anchor="t" rtlCol="false" tIns="0" lIns="0" bIns="0" rIns="0">
            <a:spAutoFit/>
          </a:bodyPr>
          <a:lstStyle/>
          <a:p>
            <a:pPr algn="ctr">
              <a:lnSpc>
                <a:spcPts val="6400"/>
              </a:lnSpc>
            </a:pPr>
            <a:r>
              <a:rPr lang="en-US" sz="6400">
                <a:solidFill>
                  <a:srgbClr val="000000"/>
                </a:solidFill>
                <a:latin typeface="One Little Font"/>
                <a:ea typeface="One Little Font"/>
                <a:cs typeface="One Little Font"/>
                <a:sym typeface="One Little Font"/>
              </a:rPr>
              <a:t>What makes a safe and respectful classroom?</a:t>
            </a:r>
          </a:p>
        </p:txBody>
      </p:sp>
      <p:sp>
        <p:nvSpPr>
          <p:cNvPr name="TextBox 29" id="29"/>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1401217" y="231751"/>
            <a:ext cx="2846277" cy="2266672"/>
          </a:xfrm>
          <a:custGeom>
            <a:avLst/>
            <a:gdLst/>
            <a:ahLst/>
            <a:cxnLst/>
            <a:rect r="r" b="b" t="t" l="l"/>
            <a:pathLst>
              <a:path h="2266672" w="2846277">
                <a:moveTo>
                  <a:pt x="0" y="0"/>
                </a:moveTo>
                <a:lnTo>
                  <a:pt x="2846278" y="0"/>
                </a:lnTo>
                <a:lnTo>
                  <a:pt x="2846278"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7476025" y="3216935"/>
            <a:ext cx="4032478" cy="4684571"/>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1630" r="0" b="-1630"/>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479477">
            <a:off x="11923864" y="4665545"/>
            <a:ext cx="4032478" cy="4684571"/>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2083" r="0" b="-2083"/>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5" id="15"/>
          <p:cNvSpPr txBox="true"/>
          <p:nvPr/>
        </p:nvSpPr>
        <p:spPr>
          <a:xfrm rot="547282">
            <a:off x="11943331" y="8810298"/>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Bryan Smith</a:t>
            </a:r>
          </a:p>
        </p:txBody>
      </p:sp>
      <p:sp>
        <p:nvSpPr>
          <p:cNvPr name="TextBox 16" id="16"/>
          <p:cNvSpPr txBox="true"/>
          <p:nvPr/>
        </p:nvSpPr>
        <p:spPr>
          <a:xfrm rot="137269">
            <a:off x="1835941" y="270543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17" id="1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18" id="18"/>
          <p:cNvSpPr txBox="true"/>
          <p:nvPr/>
        </p:nvSpPr>
        <p:spPr>
          <a:xfrm rot="-158234">
            <a:off x="7728177" y="7180849"/>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Ellen Javernick</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1541842" y="1028700"/>
            <a:ext cx="15698378" cy="9419027"/>
          </a:xfrm>
          <a:custGeom>
            <a:avLst/>
            <a:gdLst/>
            <a:ahLst/>
            <a:cxnLst/>
            <a:rect r="r" b="b" t="t" l="l"/>
            <a:pathLst>
              <a:path h="9419027" w="15698378">
                <a:moveTo>
                  <a:pt x="0" y="0"/>
                </a:moveTo>
                <a:lnTo>
                  <a:pt x="15698378" y="0"/>
                </a:lnTo>
                <a:lnTo>
                  <a:pt x="15698378" y="9419027"/>
                </a:lnTo>
                <a:lnTo>
                  <a:pt x="0" y="9419027"/>
                </a:lnTo>
                <a:lnTo>
                  <a:pt x="0" y="0"/>
                </a:lnTo>
                <a:close/>
              </a:path>
            </a:pathLst>
          </a:custGeom>
          <a:blipFill>
            <a:blip r:embed="rId2"/>
            <a:stretch>
              <a:fillRect l="0" t="0" r="0" b="0"/>
            </a:stretch>
          </a:blipFill>
        </p:spPr>
      </p:sp>
      <p:grpSp>
        <p:nvGrpSpPr>
          <p:cNvPr name="Group 3" id="3"/>
          <p:cNvGrpSpPr/>
          <p:nvPr/>
        </p:nvGrpSpPr>
        <p:grpSpPr>
          <a:xfrm rot="-102414">
            <a:off x="2272393" y="3501531"/>
            <a:ext cx="4618912" cy="757273"/>
            <a:chOff x="0" y="0"/>
            <a:chExt cx="6158550" cy="1009697"/>
          </a:xfrm>
        </p:grpSpPr>
        <p:grpSp>
          <p:nvGrpSpPr>
            <p:cNvPr name="Group 4" id="4"/>
            <p:cNvGrpSpPr/>
            <p:nvPr/>
          </p:nvGrpSpPr>
          <p:grpSpPr>
            <a:xfrm rot="0">
              <a:off x="0" y="0"/>
              <a:ext cx="6158550" cy="1009697"/>
              <a:chOff x="0" y="0"/>
              <a:chExt cx="11797642" cy="1934229"/>
            </a:xfrm>
          </p:grpSpPr>
          <p:sp>
            <p:nvSpPr>
              <p:cNvPr name="Freeform 5" id="5"/>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6" id="6"/>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7" id="7"/>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OYA</a:t>
              </a:r>
            </a:p>
          </p:txBody>
        </p:sp>
      </p:grpSp>
      <p:sp>
        <p:nvSpPr>
          <p:cNvPr name="Freeform 8" id="8"/>
          <p:cNvSpPr/>
          <p:nvPr/>
        </p:nvSpPr>
        <p:spPr>
          <a:xfrm flipH="false" flipV="false" rot="-1601467">
            <a:off x="346252" y="1303407"/>
            <a:ext cx="4507272" cy="1180086"/>
          </a:xfrm>
          <a:custGeom>
            <a:avLst/>
            <a:gdLst/>
            <a:ahLst/>
            <a:cxnLst/>
            <a:rect r="r" b="b" t="t" l="l"/>
            <a:pathLst>
              <a:path h="1180086" w="4507272">
                <a:moveTo>
                  <a:pt x="0" y="0"/>
                </a:moveTo>
                <a:lnTo>
                  <a:pt x="4507272" y="0"/>
                </a:lnTo>
                <a:lnTo>
                  <a:pt x="4507272"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11870435" y="5359577"/>
            <a:ext cx="4618912" cy="757273"/>
            <a:chOff x="0" y="0"/>
            <a:chExt cx="6158550" cy="1009697"/>
          </a:xfrm>
        </p:grpSpPr>
        <p:grpSp>
          <p:nvGrpSpPr>
            <p:cNvPr name="Group 10" id="10"/>
            <p:cNvGrpSpPr/>
            <p:nvPr/>
          </p:nvGrpSpPr>
          <p:grpSpPr>
            <a:xfrm rot="0">
              <a:off x="0" y="0"/>
              <a:ext cx="6158550" cy="1009697"/>
              <a:chOff x="0" y="0"/>
              <a:chExt cx="11797642" cy="1934229"/>
            </a:xfrm>
          </p:grpSpPr>
          <p:sp>
            <p:nvSpPr>
              <p:cNvPr name="Freeform 11" id="11"/>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12" id="12"/>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13" id="13"/>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FIX IT AND MOVE ON</a:t>
              </a:r>
            </a:p>
          </p:txBody>
        </p:sp>
      </p:grpSp>
      <p:grpSp>
        <p:nvGrpSpPr>
          <p:cNvPr name="Group 14" id="14"/>
          <p:cNvGrpSpPr/>
          <p:nvPr/>
        </p:nvGrpSpPr>
        <p:grpSpPr>
          <a:xfrm rot="0">
            <a:off x="7081575" y="4386227"/>
            <a:ext cx="4618912" cy="757273"/>
            <a:chOff x="0" y="0"/>
            <a:chExt cx="6158550" cy="1009697"/>
          </a:xfrm>
        </p:grpSpPr>
        <p:grpSp>
          <p:nvGrpSpPr>
            <p:cNvPr name="Group 15" id="15"/>
            <p:cNvGrpSpPr/>
            <p:nvPr/>
          </p:nvGrpSpPr>
          <p:grpSpPr>
            <a:xfrm rot="0">
              <a:off x="0" y="0"/>
              <a:ext cx="6158550" cy="1009697"/>
              <a:chOff x="0" y="0"/>
              <a:chExt cx="11797642" cy="1934229"/>
            </a:xfrm>
          </p:grpSpPr>
          <p:sp>
            <p:nvSpPr>
              <p:cNvPr name="Freeform 16" id="16"/>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17" id="17"/>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18" id="18"/>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APOLOGIZE</a:t>
              </a:r>
            </a:p>
          </p:txBody>
        </p:sp>
      </p:grpSp>
      <p:sp>
        <p:nvSpPr>
          <p:cNvPr name="Freeform 19" id="19"/>
          <p:cNvSpPr/>
          <p:nvPr/>
        </p:nvSpPr>
        <p:spPr>
          <a:xfrm flipH="false" flipV="false" rot="642064">
            <a:off x="15456336" y="923080"/>
            <a:ext cx="2419612" cy="2305230"/>
          </a:xfrm>
          <a:custGeom>
            <a:avLst/>
            <a:gdLst/>
            <a:ahLst/>
            <a:cxnLst/>
            <a:rect r="r" b="b" t="t" l="l"/>
            <a:pathLst>
              <a:path h="2305230" w="2419612">
                <a:moveTo>
                  <a:pt x="0" y="0"/>
                </a:moveTo>
                <a:lnTo>
                  <a:pt x="2419611" y="0"/>
                </a:lnTo>
                <a:lnTo>
                  <a:pt x="2419611" y="2305230"/>
                </a:lnTo>
                <a:lnTo>
                  <a:pt x="0" y="23052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20" id="20"/>
          <p:cNvPicPr>
            <a:picLocks noChangeAspect="true"/>
          </p:cNvPicPr>
          <p:nvPr/>
        </p:nvPicPr>
        <p:blipFill>
          <a:blip r:embed="rId7"/>
          <a:stretch>
            <a:fillRect/>
          </a:stretch>
        </p:blipFill>
        <p:spPr>
          <a:xfrm rot="-145579">
            <a:off x="1902296" y="3535737"/>
            <a:ext cx="5410835" cy="4161634"/>
          </a:xfrm>
          <a:prstGeom prst="rect">
            <a:avLst/>
          </a:prstGeom>
        </p:spPr>
      </p:pic>
      <p:pic>
        <p:nvPicPr>
          <p:cNvPr name="Picture 21" id="21"/>
          <p:cNvPicPr>
            <a:picLocks noChangeAspect="true"/>
          </p:cNvPicPr>
          <p:nvPr/>
        </p:nvPicPr>
        <p:blipFill>
          <a:blip r:embed="rId8"/>
          <a:stretch>
            <a:fillRect/>
          </a:stretch>
        </p:blipFill>
        <p:spPr>
          <a:xfrm rot="-145579">
            <a:off x="6673574" y="4786580"/>
            <a:ext cx="5410835" cy="4161634"/>
          </a:xfrm>
          <a:prstGeom prst="rect">
            <a:avLst/>
          </a:prstGeom>
        </p:spPr>
      </p:pic>
      <p:pic>
        <p:nvPicPr>
          <p:cNvPr name="Picture 22" id="22"/>
          <p:cNvPicPr>
            <a:picLocks noChangeAspect="true"/>
          </p:cNvPicPr>
          <p:nvPr/>
        </p:nvPicPr>
        <p:blipFill>
          <a:blip r:embed="rId9"/>
          <a:stretch>
            <a:fillRect/>
          </a:stretch>
        </p:blipFill>
        <p:spPr>
          <a:xfrm rot="-145579">
            <a:off x="11486513" y="5759930"/>
            <a:ext cx="5410835" cy="4161634"/>
          </a:xfrm>
          <a:prstGeom prst="rect">
            <a:avLst/>
          </a:prstGeom>
        </p:spPr>
      </p:pic>
      <p:sp>
        <p:nvSpPr>
          <p:cNvPr name="TextBox 23" id="23"/>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24" id="24"/>
          <p:cNvSpPr txBox="true"/>
          <p:nvPr/>
        </p:nvSpPr>
        <p:spPr>
          <a:xfrm rot="0">
            <a:off x="4071268" y="1755225"/>
            <a:ext cx="11192084" cy="857885"/>
          </a:xfrm>
          <a:prstGeom prst="rect">
            <a:avLst/>
          </a:prstGeom>
        </p:spPr>
        <p:txBody>
          <a:bodyPr anchor="t" rtlCol="false" tIns="0" lIns="0" bIns="0" rIns="0">
            <a:spAutoFit/>
          </a:bodyPr>
          <a:lstStyle/>
          <a:p>
            <a:pPr algn="ctr">
              <a:lnSpc>
                <a:spcPts val="6400"/>
              </a:lnSpc>
            </a:pPr>
            <a:r>
              <a:rPr lang="en-US" sz="6400">
                <a:solidFill>
                  <a:srgbClr val="000000"/>
                </a:solidFill>
                <a:latin typeface="One Little Font"/>
                <a:ea typeface="One Little Font"/>
                <a:cs typeface="One Little Font"/>
                <a:sym typeface="One Little Font"/>
              </a:rPr>
              <a:t>What if an agreement is broken?</a:t>
            </a:r>
          </a:p>
        </p:txBody>
      </p:sp>
      <p:sp>
        <p:nvSpPr>
          <p:cNvPr name="TextBox 25" id="25"/>
          <p:cNvSpPr txBox="true"/>
          <p:nvPr/>
        </p:nvSpPr>
        <p:spPr>
          <a:xfrm rot="0">
            <a:off x="2262140" y="8496454"/>
            <a:ext cx="9249652" cy="1301049"/>
          </a:xfrm>
          <a:prstGeom prst="rect">
            <a:avLst/>
          </a:prstGeom>
        </p:spPr>
        <p:txBody>
          <a:bodyPr anchor="t" rtlCol="false" tIns="0" lIns="0" bIns="0" rIns="0">
            <a:spAutoFit/>
          </a:bodyPr>
          <a:lstStyle/>
          <a:p>
            <a:pPr algn="l">
              <a:lnSpc>
                <a:spcPts val="5099"/>
              </a:lnSpc>
            </a:pPr>
            <a:r>
              <a:rPr lang="en-US" sz="5099">
                <a:solidFill>
                  <a:srgbClr val="000000"/>
                </a:solidFill>
                <a:latin typeface="One Little Font"/>
                <a:ea typeface="One Little Font"/>
                <a:cs typeface="One Little Font"/>
                <a:sym typeface="One Little Font"/>
              </a:rPr>
              <a:t>Need additional support? Check out these videos on PBS website.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173474" y="100213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585745" y="335819"/>
            <a:ext cx="3124678" cy="1188255"/>
          </a:xfrm>
          <a:prstGeom prst="rect">
            <a:avLst/>
          </a:prstGeom>
        </p:spPr>
        <p:txBody>
          <a:bodyPr anchor="t" rtlCol="false" tIns="0" lIns="0" bIns="0" rIns="0">
            <a:spAutoFit/>
          </a:bodyPr>
          <a:lstStyle/>
          <a:p>
            <a:pPr algn="l">
              <a:lnSpc>
                <a:spcPts val="8648"/>
              </a:lnSpc>
            </a:pPr>
            <a:r>
              <a:rPr lang="en-US" sz="9609" spc="192">
                <a:solidFill>
                  <a:srgbClr val="000000"/>
                </a:solidFill>
                <a:latin typeface="One Little Font"/>
                <a:ea typeface="One Little Font"/>
                <a:cs typeface="One Little Font"/>
                <a:sym typeface="One Little Font"/>
              </a:rPr>
              <a:t>BUZZ</a:t>
            </a:r>
          </a:p>
        </p:txBody>
      </p:sp>
      <p:sp>
        <p:nvSpPr>
          <p:cNvPr name="TextBox 4" id="4"/>
          <p:cNvSpPr txBox="true"/>
          <p:nvPr/>
        </p:nvSpPr>
        <p:spPr>
          <a:xfrm rot="-132588">
            <a:off x="1850387" y="1258420"/>
            <a:ext cx="15068969" cy="9932162"/>
          </a:xfrm>
          <a:prstGeom prst="rect">
            <a:avLst/>
          </a:prstGeom>
        </p:spPr>
        <p:txBody>
          <a:bodyPr anchor="t" rtlCol="false" tIns="0" lIns="0" bIns="0" rIns="0">
            <a:spAutoFit/>
          </a:bodyPr>
          <a:lstStyle/>
          <a:p>
            <a:pPr algn="l">
              <a:lnSpc>
                <a:spcPts val="4384"/>
              </a:lnSpc>
            </a:pPr>
            <a:r>
              <a:rPr lang="en-US" sz="3200" spc="64">
                <a:solidFill>
                  <a:srgbClr val="000000"/>
                </a:solidFill>
                <a:latin typeface="One Little Font"/>
                <a:ea typeface="One Little Font"/>
                <a:cs typeface="One Little Font"/>
                <a:sym typeface="One Little Font"/>
              </a:rPr>
              <a:t>This is a low impact game. In other words, most kids can feel successful without having the pressure of a spotlight on them.</a:t>
            </a:r>
          </a:p>
          <a:p>
            <a:pPr algn="l">
              <a:lnSpc>
                <a:spcPts val="4384"/>
              </a:lnSpc>
            </a:pPr>
          </a:p>
          <a:p>
            <a:pPr algn="l">
              <a:lnSpc>
                <a:spcPts val="4384"/>
              </a:lnSpc>
            </a:pPr>
            <a:r>
              <a:rPr lang="en-US" b="true" sz="3200" spc="64" u="sng">
                <a:solidFill>
                  <a:srgbClr val="000000"/>
                </a:solidFill>
                <a:latin typeface="One Little Font Bold"/>
                <a:ea typeface="One Little Font Bold"/>
                <a:cs typeface="One Little Font Bold"/>
                <a:sym typeface="One Little Font Bold"/>
              </a:rPr>
              <a:t>Primary students: </a:t>
            </a:r>
            <a:r>
              <a:rPr lang="en-US" b="true" sz="3200" spc="64">
                <a:solidFill>
                  <a:srgbClr val="000000"/>
                </a:solidFill>
                <a:latin typeface="One Little Font Bold"/>
                <a:ea typeface="One Little Font Bold"/>
                <a:cs typeface="One Little Font Bold"/>
                <a:sym typeface="One Little Font Bold"/>
              </a:rPr>
              <a:t>skip counting by 2s, 5s, or 10s, etc.</a:t>
            </a:r>
            <a:r>
              <a:rPr lang="en-US" sz="3200" spc="64">
                <a:solidFill>
                  <a:srgbClr val="000000"/>
                </a:solidFill>
                <a:latin typeface="One Little Font"/>
                <a:ea typeface="One Little Font"/>
                <a:cs typeface="One Little Font"/>
                <a:sym typeface="One Little Font"/>
              </a:rPr>
              <a:t> </a:t>
            </a:r>
          </a:p>
          <a:p>
            <a:pPr algn="l">
              <a:lnSpc>
                <a:spcPts val="4384"/>
              </a:lnSpc>
            </a:pPr>
            <a:r>
              <a:rPr lang="en-US" b="true" sz="3200" spc="64" u="sng">
                <a:solidFill>
                  <a:srgbClr val="000000"/>
                </a:solidFill>
                <a:latin typeface="One Little Font Bold"/>
                <a:ea typeface="One Little Font Bold"/>
                <a:cs typeface="One Little Font Bold"/>
                <a:sym typeface="One Little Font Bold"/>
              </a:rPr>
              <a:t>Upper Elementary students:</a:t>
            </a:r>
            <a:r>
              <a:rPr lang="en-US" b="true" sz="3200" spc="64">
                <a:solidFill>
                  <a:srgbClr val="000000"/>
                </a:solidFill>
                <a:latin typeface="One Little Font Bold"/>
                <a:ea typeface="One Little Font Bold"/>
                <a:cs typeface="One Little Font Bold"/>
                <a:sym typeface="One Little Font Bold"/>
              </a:rPr>
              <a:t> skip counting by multiples </a:t>
            </a:r>
          </a:p>
          <a:p>
            <a:pPr algn="l">
              <a:lnSpc>
                <a:spcPts val="4384"/>
              </a:lnSpc>
            </a:pPr>
          </a:p>
          <a:p>
            <a:pPr algn="l">
              <a:lnSpc>
                <a:spcPts val="4384"/>
              </a:lnSpc>
            </a:pPr>
            <a:r>
              <a:rPr lang="en-US" b="true" sz="3200" spc="64">
                <a:solidFill>
                  <a:srgbClr val="000000"/>
                </a:solidFill>
                <a:latin typeface="One Little Font Bold"/>
                <a:ea typeface="One Little Font Bold"/>
                <a:cs typeface="One Little Font Bold"/>
                <a:sym typeface="One Little Font Bold"/>
              </a:rPr>
              <a:t>Goal: Last one standing. Or part of the last three students standing.</a:t>
            </a:r>
          </a:p>
          <a:p>
            <a:pPr algn="l">
              <a:lnSpc>
                <a:spcPts val="4384"/>
              </a:lnSpc>
            </a:pPr>
          </a:p>
          <a:p>
            <a:pPr algn="l">
              <a:lnSpc>
                <a:spcPts val="4384"/>
              </a:lnSpc>
            </a:pPr>
            <a:r>
              <a:rPr lang="en-US" sz="3200" spc="64">
                <a:solidFill>
                  <a:srgbClr val="000000"/>
                </a:solidFill>
                <a:latin typeface="One Little Font"/>
                <a:ea typeface="One Little Font"/>
                <a:cs typeface="One Little Font"/>
                <a:sym typeface="One Little Font"/>
              </a:rPr>
              <a:t>Everyone stands in a circle. The teacher determines the skip counting number appropriate to the grade level. Students go around the circle counting in order beginning at 1 counting one number in order at a time. (Or for a challenge a negative number.) When the student reaches the appointed “number” that is one of the numbers they say “BUZZ” instead, and they are out and sit down. Then continue with the count.</a:t>
            </a:r>
          </a:p>
          <a:p>
            <a:pPr algn="l">
              <a:lnSpc>
                <a:spcPts val="4384"/>
              </a:lnSpc>
            </a:pPr>
            <a:r>
              <a:rPr lang="en-US" sz="3200" spc="64">
                <a:solidFill>
                  <a:srgbClr val="000000"/>
                </a:solidFill>
                <a:latin typeface="One Little Font"/>
                <a:ea typeface="One Little Font"/>
                <a:cs typeface="One Little Font"/>
                <a:sym typeface="One Little Font"/>
              </a:rPr>
              <a:t>Example (skip counting by 10s): 1, 2, 3, 4, 5, 6, 7, 8, 9, BUZZ, 11, 12, 13, 14, 15, 16, 17, 18, 19, BUZZ, 21 . . . continue until only one student is left (Or for variety 3 students are left.)</a:t>
            </a:r>
          </a:p>
          <a:p>
            <a:pPr algn="l">
              <a:lnSpc>
                <a:spcPts val="4384"/>
              </a:lnSpc>
            </a:pPr>
          </a:p>
          <a:p>
            <a:pPr algn="l">
              <a:lnSpc>
                <a:spcPts val="4384"/>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581517" y="1930293"/>
            <a:ext cx="14830321" cy="8898193"/>
          </a:xfrm>
          <a:custGeom>
            <a:avLst/>
            <a:gdLst/>
            <a:ahLst/>
            <a:cxnLst/>
            <a:rect r="r" b="b" t="t" l="l"/>
            <a:pathLst>
              <a:path h="8898193" w="14830321">
                <a:moveTo>
                  <a:pt x="0" y="0"/>
                </a:moveTo>
                <a:lnTo>
                  <a:pt x="14830322" y="0"/>
                </a:lnTo>
                <a:lnTo>
                  <a:pt x="14830322" y="8898193"/>
                </a:lnTo>
                <a:lnTo>
                  <a:pt x="0" y="8898193"/>
                </a:lnTo>
                <a:lnTo>
                  <a:pt x="0" y="0"/>
                </a:lnTo>
                <a:close/>
              </a:path>
            </a:pathLst>
          </a:custGeom>
          <a:blipFill>
            <a:blip r:embed="rId2"/>
            <a:stretch>
              <a:fillRect l="0" t="0" r="0" b="0"/>
            </a:stretch>
          </a:blipFill>
        </p:spPr>
      </p:sp>
      <p:sp>
        <p:nvSpPr>
          <p:cNvPr name="Freeform 3" id="3"/>
          <p:cNvSpPr/>
          <p:nvPr/>
        </p:nvSpPr>
        <p:spPr>
          <a:xfrm flipH="false" flipV="false" rot="873511">
            <a:off x="12053295" y="1943113"/>
            <a:ext cx="5143132" cy="1157205"/>
          </a:xfrm>
          <a:custGeom>
            <a:avLst/>
            <a:gdLst/>
            <a:ahLst/>
            <a:cxnLst/>
            <a:rect r="r" b="b" t="t" l="l"/>
            <a:pathLst>
              <a:path h="1157205" w="5143132">
                <a:moveTo>
                  <a:pt x="0" y="0"/>
                </a:moveTo>
                <a:lnTo>
                  <a:pt x="5143132" y="0"/>
                </a:lnTo>
                <a:lnTo>
                  <a:pt x="5143132" y="1157205"/>
                </a:lnTo>
                <a:lnTo>
                  <a:pt x="0" y="11572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08317">
            <a:off x="545584" y="2094272"/>
            <a:ext cx="5531745" cy="968337"/>
          </a:xfrm>
          <a:custGeom>
            <a:avLst/>
            <a:gdLst/>
            <a:ahLst/>
            <a:cxnLst/>
            <a:rect r="r" b="b" t="t" l="l"/>
            <a:pathLst>
              <a:path h="968337" w="5531745">
                <a:moveTo>
                  <a:pt x="0" y="0"/>
                </a:moveTo>
                <a:lnTo>
                  <a:pt x="5531745" y="0"/>
                </a:lnTo>
                <a:lnTo>
                  <a:pt x="5531745" y="968338"/>
                </a:lnTo>
                <a:lnTo>
                  <a:pt x="0" y="968338"/>
                </a:lnTo>
                <a:lnTo>
                  <a:pt x="0" y="0"/>
                </a:lnTo>
                <a:close/>
              </a:path>
            </a:pathLst>
          </a:custGeom>
          <a:blipFill>
            <a:blip r:embed="rId5"/>
            <a:stretch>
              <a:fillRect l="0" t="-35674" r="0" b="0"/>
            </a:stretch>
          </a:blipFill>
        </p:spPr>
      </p:sp>
      <p:sp>
        <p:nvSpPr>
          <p:cNvPr name="TextBox 5" id="5"/>
          <p:cNvSpPr txBox="true"/>
          <p:nvPr/>
        </p:nvSpPr>
        <p:spPr>
          <a:xfrm rot="-114638">
            <a:off x="2945144" y="5402982"/>
            <a:ext cx="12388826" cy="2362834"/>
          </a:xfrm>
          <a:prstGeom prst="rect">
            <a:avLst/>
          </a:prstGeom>
        </p:spPr>
        <p:txBody>
          <a:bodyPr anchor="t" rtlCol="false" tIns="0" lIns="0" bIns="0" rIns="0">
            <a:spAutoFit/>
          </a:bodyPr>
          <a:lstStyle/>
          <a:p>
            <a:pPr algn="ctr">
              <a:lnSpc>
                <a:spcPts val="19408"/>
              </a:lnSpc>
            </a:pPr>
            <a:r>
              <a:rPr lang="en-US" sz="13863">
                <a:solidFill>
                  <a:srgbClr val="000000"/>
                </a:solidFill>
                <a:latin typeface="Montserrat"/>
                <a:ea typeface="Montserrat"/>
                <a:cs typeface="Montserrat"/>
                <a:sym typeface="Montserrat"/>
              </a:rPr>
              <a:t>Day Three</a:t>
            </a:r>
          </a:p>
        </p:txBody>
      </p:sp>
      <p:grpSp>
        <p:nvGrpSpPr>
          <p:cNvPr name="Group 6" id="6"/>
          <p:cNvGrpSpPr/>
          <p:nvPr/>
        </p:nvGrpSpPr>
        <p:grpSpPr>
          <a:xfrm rot="-102414">
            <a:off x="4635130" y="4175336"/>
            <a:ext cx="9017747" cy="1545007"/>
            <a:chOff x="0" y="0"/>
            <a:chExt cx="12023662" cy="2060009"/>
          </a:xfrm>
        </p:grpSpPr>
        <p:grpSp>
          <p:nvGrpSpPr>
            <p:cNvPr name="Group 7" id="7"/>
            <p:cNvGrpSpPr/>
            <p:nvPr/>
          </p:nvGrpSpPr>
          <p:grpSpPr>
            <a:xfrm rot="0">
              <a:off x="0" y="0"/>
              <a:ext cx="12023662" cy="2060009"/>
              <a:chOff x="0" y="0"/>
              <a:chExt cx="11797642" cy="2021285"/>
            </a:xfrm>
          </p:grpSpPr>
          <p:sp>
            <p:nvSpPr>
              <p:cNvPr name="Freeform 8" id="8"/>
              <p:cNvSpPr/>
              <p:nvPr/>
            </p:nvSpPr>
            <p:spPr>
              <a:xfrm flipH="false" flipV="false" rot="0">
                <a:off x="12700" y="12700"/>
                <a:ext cx="11772242" cy="1995885"/>
              </a:xfrm>
              <a:custGeom>
                <a:avLst/>
                <a:gdLst/>
                <a:ahLst/>
                <a:cxnLst/>
                <a:rect r="r" b="b" t="t" l="l"/>
                <a:pathLst>
                  <a:path h="1995885" w="11772242">
                    <a:moveTo>
                      <a:pt x="10815296" y="1995885"/>
                    </a:moveTo>
                    <a:lnTo>
                      <a:pt x="956945" y="1995885"/>
                    </a:lnTo>
                    <a:cubicBezTo>
                      <a:pt x="428371" y="1995885"/>
                      <a:pt x="0" y="1567387"/>
                      <a:pt x="0" y="997942"/>
                    </a:cubicBezTo>
                    <a:cubicBezTo>
                      <a:pt x="0" y="428371"/>
                      <a:pt x="428371" y="0"/>
                      <a:pt x="956945" y="0"/>
                    </a:cubicBezTo>
                    <a:lnTo>
                      <a:pt x="10815296" y="0"/>
                    </a:lnTo>
                    <a:cubicBezTo>
                      <a:pt x="11343743" y="0"/>
                      <a:pt x="11772242" y="428371"/>
                      <a:pt x="11772242" y="997942"/>
                    </a:cubicBezTo>
                    <a:cubicBezTo>
                      <a:pt x="11772242" y="1567387"/>
                      <a:pt x="11343744" y="1995885"/>
                      <a:pt x="10815296" y="1995885"/>
                    </a:cubicBezTo>
                    <a:close/>
                  </a:path>
                </a:pathLst>
              </a:custGeom>
              <a:solidFill>
                <a:srgbClr val="EFAFB2"/>
              </a:solidFill>
            </p:spPr>
          </p:sp>
          <p:sp>
            <p:nvSpPr>
              <p:cNvPr name="Freeform 9" id="9"/>
              <p:cNvSpPr/>
              <p:nvPr/>
            </p:nvSpPr>
            <p:spPr>
              <a:xfrm flipH="false" flipV="false" rot="0">
                <a:off x="0" y="0"/>
                <a:ext cx="11797642" cy="2021285"/>
              </a:xfrm>
              <a:custGeom>
                <a:avLst/>
                <a:gdLst/>
                <a:ahLst/>
                <a:cxnLst/>
                <a:rect r="r" b="b" t="t" l="l"/>
                <a:pathLst>
                  <a:path h="2021285" w="11797642">
                    <a:moveTo>
                      <a:pt x="10827996" y="0"/>
                    </a:moveTo>
                    <a:lnTo>
                      <a:pt x="969645" y="0"/>
                    </a:lnTo>
                    <a:cubicBezTo>
                      <a:pt x="434975" y="0"/>
                      <a:pt x="0" y="434975"/>
                      <a:pt x="0" y="1010642"/>
                    </a:cubicBezTo>
                    <a:cubicBezTo>
                      <a:pt x="0" y="1586310"/>
                      <a:pt x="434975" y="2021285"/>
                      <a:pt x="969645" y="2021285"/>
                    </a:cubicBezTo>
                    <a:lnTo>
                      <a:pt x="10827996" y="2021285"/>
                    </a:lnTo>
                    <a:cubicBezTo>
                      <a:pt x="11362667" y="2021285"/>
                      <a:pt x="11797642" y="1586310"/>
                      <a:pt x="11797642" y="1010642"/>
                    </a:cubicBezTo>
                    <a:cubicBezTo>
                      <a:pt x="11797642" y="434975"/>
                      <a:pt x="11362667" y="0"/>
                      <a:pt x="10827996" y="0"/>
                    </a:cubicBezTo>
                    <a:close/>
                    <a:moveTo>
                      <a:pt x="10827996" y="1995885"/>
                    </a:moveTo>
                    <a:lnTo>
                      <a:pt x="969645" y="1995885"/>
                    </a:lnTo>
                    <a:cubicBezTo>
                      <a:pt x="448945" y="1995885"/>
                      <a:pt x="25400" y="1572340"/>
                      <a:pt x="25400" y="1010642"/>
                    </a:cubicBezTo>
                    <a:cubicBezTo>
                      <a:pt x="25400" y="448945"/>
                      <a:pt x="448945" y="25400"/>
                      <a:pt x="969645" y="25400"/>
                    </a:cubicBezTo>
                    <a:lnTo>
                      <a:pt x="10827996" y="25400"/>
                    </a:lnTo>
                    <a:cubicBezTo>
                      <a:pt x="11348696" y="25400"/>
                      <a:pt x="11772242" y="448945"/>
                      <a:pt x="11772242" y="1010642"/>
                    </a:cubicBezTo>
                    <a:cubicBezTo>
                      <a:pt x="11772242" y="1572340"/>
                      <a:pt x="11348696" y="1995885"/>
                      <a:pt x="10827996" y="1995885"/>
                    </a:cubicBezTo>
                    <a:close/>
                  </a:path>
                </a:pathLst>
              </a:custGeom>
              <a:solidFill>
                <a:srgbClr val="EFAFB2"/>
              </a:solidFill>
            </p:spPr>
          </p:sp>
        </p:grpSp>
        <p:sp>
          <p:nvSpPr>
            <p:cNvPr name="TextBox 10" id="10"/>
            <p:cNvSpPr txBox="true"/>
            <p:nvPr/>
          </p:nvSpPr>
          <p:spPr>
            <a:xfrm rot="0">
              <a:off x="371302" y="505706"/>
              <a:ext cx="11281058" cy="1172422"/>
            </a:xfrm>
            <a:prstGeom prst="rect">
              <a:avLst/>
            </a:prstGeom>
          </p:spPr>
          <p:txBody>
            <a:bodyPr anchor="t" rtlCol="false" tIns="0" lIns="0" bIns="0" rIns="0">
              <a:spAutoFit/>
            </a:bodyPr>
            <a:lstStyle/>
            <a:p>
              <a:pPr algn="ctr">
                <a:lnSpc>
                  <a:spcPts val="6399"/>
                </a:lnSpc>
              </a:pPr>
              <a:r>
                <a:rPr lang="en-US" sz="6399">
                  <a:solidFill>
                    <a:srgbClr val="0C0D0E"/>
                  </a:solidFill>
                  <a:latin typeface="One Little Font"/>
                  <a:ea typeface="One Little Font"/>
                  <a:cs typeface="One Little Font"/>
                  <a:sym typeface="One Little Font"/>
                </a:rPr>
                <a:t>Week One</a:t>
              </a:r>
            </a:p>
          </p:txBody>
        </p:sp>
      </p:grpSp>
      <p:sp>
        <p:nvSpPr>
          <p:cNvPr name="Freeform 11" id="11"/>
          <p:cNvSpPr/>
          <p:nvPr/>
        </p:nvSpPr>
        <p:spPr>
          <a:xfrm flipH="false" flipV="false" rot="0">
            <a:off x="13672953" y="4660915"/>
            <a:ext cx="4167300" cy="5417490"/>
          </a:xfrm>
          <a:custGeom>
            <a:avLst/>
            <a:gdLst/>
            <a:ahLst/>
            <a:cxnLst/>
            <a:rect r="r" b="b" t="t" l="l"/>
            <a:pathLst>
              <a:path h="5417490" w="4167300">
                <a:moveTo>
                  <a:pt x="0" y="0"/>
                </a:moveTo>
                <a:lnTo>
                  <a:pt x="4167300" y="0"/>
                </a:lnTo>
                <a:lnTo>
                  <a:pt x="4167300" y="5417490"/>
                </a:lnTo>
                <a:lnTo>
                  <a:pt x="0" y="5417490"/>
                </a:lnTo>
                <a:lnTo>
                  <a:pt x="0" y="0"/>
                </a:lnTo>
                <a:close/>
              </a:path>
            </a:pathLst>
          </a:custGeom>
          <a:blipFill>
            <a:blip r:embed="rId6"/>
            <a:stretch>
              <a:fillRect l="0" t="0" r="0" b="0"/>
            </a:stretch>
          </a:blipFill>
        </p:spPr>
      </p:sp>
      <p:sp>
        <p:nvSpPr>
          <p:cNvPr name="TextBox 12" id="12"/>
          <p:cNvSpPr txBox="true"/>
          <p:nvPr/>
        </p:nvSpPr>
        <p:spPr>
          <a:xfrm rot="0">
            <a:off x="149420" y="9606633"/>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761063" y="1313738"/>
            <a:ext cx="12765875" cy="7659525"/>
          </a:xfrm>
          <a:custGeom>
            <a:avLst/>
            <a:gdLst/>
            <a:ahLst/>
            <a:cxnLst/>
            <a:rect r="r" b="b" t="t" l="l"/>
            <a:pathLst>
              <a:path h="7659525" w="12765875">
                <a:moveTo>
                  <a:pt x="0" y="0"/>
                </a:moveTo>
                <a:lnTo>
                  <a:pt x="12765874" y="0"/>
                </a:lnTo>
                <a:lnTo>
                  <a:pt x="12765874" y="7659524"/>
                </a:lnTo>
                <a:lnTo>
                  <a:pt x="0" y="7659524"/>
                </a:lnTo>
                <a:lnTo>
                  <a:pt x="0" y="0"/>
                </a:lnTo>
                <a:close/>
              </a:path>
            </a:pathLst>
          </a:custGeom>
          <a:blipFill>
            <a:blip r:embed="rId2"/>
            <a:stretch>
              <a:fillRect l="0" t="0" r="0" b="0"/>
            </a:stretch>
          </a:blipFill>
        </p:spPr>
      </p:sp>
      <p:sp>
        <p:nvSpPr>
          <p:cNvPr name="TextBox 3" id="3"/>
          <p:cNvSpPr txBox="true"/>
          <p:nvPr/>
        </p:nvSpPr>
        <p:spPr>
          <a:xfrm rot="0">
            <a:off x="3276187" y="2797060"/>
            <a:ext cx="11937050" cy="5742245"/>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Welcome to Day Three Scholars,</a:t>
            </a:r>
          </a:p>
          <a:p>
            <a:pPr algn="l">
              <a:lnSpc>
                <a:spcPts val="5737"/>
              </a:lnSpc>
            </a:pPr>
            <a:r>
              <a:rPr lang="en-US" sz="3586" spc="71">
                <a:solidFill>
                  <a:srgbClr val="000000"/>
                </a:solidFill>
                <a:latin typeface="One Little Font"/>
                <a:ea typeface="One Little Font"/>
                <a:cs typeface="One Little Font"/>
                <a:sym typeface="One Little Font"/>
              </a:rPr>
              <a:t>      Kindness is like planting tiny seeds. You might not see what grows right away, but every kind action—big or small—helps something beautiful bloom. Let’s look for ways to spread kindness today, even in quiet ways that only you will know about.</a:t>
            </a:r>
          </a:p>
          <a:p>
            <a:pPr algn="l">
              <a:lnSpc>
                <a:spcPts val="5737"/>
              </a:lnSpc>
            </a:pPr>
            <a:r>
              <a:rPr lang="en-US" sz="3586" spc="71">
                <a:solidFill>
                  <a:srgbClr val="000000"/>
                </a:solidFill>
                <a:latin typeface="One Little Font"/>
                <a:ea typeface="One Little Font"/>
                <a:cs typeface="One Little Font"/>
                <a:sym typeface="One Little Font"/>
              </a:rPr>
              <a:t>Today we are focusing on acts of kindness and patience as we practice a lot of new routines to build healthy habits!</a:t>
            </a:r>
          </a:p>
        </p:txBody>
      </p:sp>
      <p:sp>
        <p:nvSpPr>
          <p:cNvPr name="Freeform 4" id="4"/>
          <p:cNvSpPr/>
          <p:nvPr/>
        </p:nvSpPr>
        <p:spPr>
          <a:xfrm flipH="false" flipV="false" rot="0">
            <a:off x="13599768" y="539063"/>
            <a:ext cx="2688606" cy="2625057"/>
          </a:xfrm>
          <a:custGeom>
            <a:avLst/>
            <a:gdLst/>
            <a:ahLst/>
            <a:cxnLst/>
            <a:rect r="r" b="b" t="t" l="l"/>
            <a:pathLst>
              <a:path h="2625057" w="2688606">
                <a:moveTo>
                  <a:pt x="0" y="0"/>
                </a:moveTo>
                <a:lnTo>
                  <a:pt x="2688606" y="0"/>
                </a:lnTo>
                <a:lnTo>
                  <a:pt x="2688606" y="2625057"/>
                </a:lnTo>
                <a:lnTo>
                  <a:pt x="0" y="26250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042678" y="1727766"/>
            <a:ext cx="6202644" cy="1053512"/>
          </a:xfrm>
          <a:prstGeom prst="rect">
            <a:avLst/>
          </a:prstGeom>
        </p:spPr>
        <p:txBody>
          <a:bodyPr anchor="t" rtlCol="false" tIns="0" lIns="0" bIns="0" rIns="0">
            <a:spAutoFit/>
          </a:bodyPr>
          <a:lstStyle/>
          <a:p>
            <a:pPr algn="ctr">
              <a:lnSpc>
                <a:spcPts val="8608"/>
              </a:lnSpc>
            </a:pPr>
            <a:r>
              <a:rPr lang="en-US" sz="6148">
                <a:solidFill>
                  <a:srgbClr val="000000"/>
                </a:solidFill>
                <a:latin typeface="Montserrat"/>
                <a:ea typeface="Montserrat"/>
                <a:cs typeface="Montserrat"/>
                <a:sym typeface="Montserrat"/>
              </a:rPr>
              <a:t>Day Three</a:t>
            </a:r>
          </a:p>
        </p:txBody>
      </p:sp>
      <p:sp>
        <p:nvSpPr>
          <p:cNvPr name="Freeform 6" id="6"/>
          <p:cNvSpPr/>
          <p:nvPr/>
        </p:nvSpPr>
        <p:spPr>
          <a:xfrm flipH="false" flipV="false" rot="-1601467">
            <a:off x="1822902" y="1580255"/>
            <a:ext cx="3352386" cy="877716"/>
          </a:xfrm>
          <a:custGeom>
            <a:avLst/>
            <a:gdLst/>
            <a:ahLst/>
            <a:cxnLst/>
            <a:rect r="r" b="b" t="t" l="l"/>
            <a:pathLst>
              <a:path h="877716" w="3352386">
                <a:moveTo>
                  <a:pt x="0" y="0"/>
                </a:moveTo>
                <a:lnTo>
                  <a:pt x="3352386" y="0"/>
                </a:lnTo>
                <a:lnTo>
                  <a:pt x="3352386" y="877716"/>
                </a:lnTo>
                <a:lnTo>
                  <a:pt x="0" y="8777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1326702" y="1313738"/>
            <a:ext cx="15932598" cy="8237254"/>
          </a:xfrm>
          <a:custGeom>
            <a:avLst/>
            <a:gdLst/>
            <a:ahLst/>
            <a:cxnLst/>
            <a:rect r="r" b="b" t="t" l="l"/>
            <a:pathLst>
              <a:path h="8237254" w="15932598">
                <a:moveTo>
                  <a:pt x="0" y="0"/>
                </a:moveTo>
                <a:lnTo>
                  <a:pt x="15932598" y="0"/>
                </a:lnTo>
                <a:lnTo>
                  <a:pt x="15932598" y="8237253"/>
                </a:lnTo>
                <a:lnTo>
                  <a:pt x="0" y="8237253"/>
                </a:lnTo>
                <a:lnTo>
                  <a:pt x="0" y="0"/>
                </a:lnTo>
                <a:close/>
              </a:path>
            </a:pathLst>
          </a:custGeom>
          <a:blipFill>
            <a:blip r:embed="rId2"/>
            <a:stretch>
              <a:fillRect l="0" t="-11533" r="0" b="-4519"/>
            </a:stretch>
          </a:blipFill>
        </p:spPr>
      </p:sp>
      <p:sp>
        <p:nvSpPr>
          <p:cNvPr name="TextBox 3" id="3"/>
          <p:cNvSpPr txBox="true"/>
          <p:nvPr/>
        </p:nvSpPr>
        <p:spPr>
          <a:xfrm rot="0">
            <a:off x="2167031" y="2360979"/>
            <a:ext cx="13817027" cy="7190012"/>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First, take a deep breath—you’ve already done so much. All the planning, prepping, organizing, and thinking ahead... it shows how much heart you pour into your work. We see you, and we’re cheering you on. By choosing to start your days with our Morning Meeting video series, you’re not only setting your students up for success—you’re taking an important first step in caring for yourself, too. And that matters. When you’re grounded, encouraged, and equipped, the impact you make on your students will ripple far beyond the classroom. This year, you’re already making a huge difference, you’ve got this!</a:t>
            </a:r>
          </a:p>
          <a:p>
            <a:pPr algn="r">
              <a:lnSpc>
                <a:spcPts val="5737"/>
              </a:lnSpc>
            </a:pPr>
            <a:r>
              <a:rPr lang="en-US" sz="3586" spc="71">
                <a:solidFill>
                  <a:srgbClr val="000000"/>
                </a:solidFill>
                <a:latin typeface="One Little Font"/>
                <a:ea typeface="One Little Font"/>
                <a:cs typeface="One Little Font"/>
                <a:sym typeface="One Little Font"/>
              </a:rPr>
              <a:t>Greta and the Pencil Box Team</a:t>
            </a:r>
          </a:p>
        </p:txBody>
      </p:sp>
      <p:sp>
        <p:nvSpPr>
          <p:cNvPr name="Freeform 4" id="4"/>
          <p:cNvSpPr/>
          <p:nvPr/>
        </p:nvSpPr>
        <p:spPr>
          <a:xfrm flipH="false" flipV="false" rot="-1601467">
            <a:off x="174408" y="1178700"/>
            <a:ext cx="3985246" cy="1043410"/>
          </a:xfrm>
          <a:custGeom>
            <a:avLst/>
            <a:gdLst/>
            <a:ahLst/>
            <a:cxnLst/>
            <a:rect r="r" b="b" t="t" l="l"/>
            <a:pathLst>
              <a:path h="1043410" w="3985246">
                <a:moveTo>
                  <a:pt x="0" y="0"/>
                </a:moveTo>
                <a:lnTo>
                  <a:pt x="3985245" y="0"/>
                </a:lnTo>
                <a:lnTo>
                  <a:pt x="3985245" y="1043410"/>
                </a:lnTo>
                <a:lnTo>
                  <a:pt x="0" y="10434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293001" y="8883723"/>
            <a:ext cx="875106" cy="667268"/>
          </a:xfrm>
          <a:custGeom>
            <a:avLst/>
            <a:gdLst/>
            <a:ahLst/>
            <a:cxnLst/>
            <a:rect r="r" b="b" t="t" l="l"/>
            <a:pathLst>
              <a:path h="667268" w="875106">
                <a:moveTo>
                  <a:pt x="0" y="0"/>
                </a:moveTo>
                <a:lnTo>
                  <a:pt x="875105" y="0"/>
                </a:lnTo>
                <a:lnTo>
                  <a:pt x="875105" y="667268"/>
                </a:lnTo>
                <a:lnTo>
                  <a:pt x="0" y="667268"/>
                </a:lnTo>
                <a:lnTo>
                  <a:pt x="0" y="0"/>
                </a:lnTo>
                <a:close/>
              </a:path>
            </a:pathLst>
          </a:custGeom>
          <a:blipFill>
            <a:blip r:embed="rId5"/>
            <a:stretch>
              <a:fillRect l="0" t="0" r="0" b="0"/>
            </a:stretch>
          </a:blipFill>
        </p:spPr>
      </p:sp>
      <p:sp>
        <p:nvSpPr>
          <p:cNvPr name="Freeform 6" id="6"/>
          <p:cNvSpPr/>
          <p:nvPr/>
        </p:nvSpPr>
        <p:spPr>
          <a:xfrm flipH="false" flipV="false" rot="461579">
            <a:off x="14982535" y="408428"/>
            <a:ext cx="2927994" cy="2583955"/>
          </a:xfrm>
          <a:custGeom>
            <a:avLst/>
            <a:gdLst/>
            <a:ahLst/>
            <a:cxnLst/>
            <a:rect r="r" b="b" t="t" l="l"/>
            <a:pathLst>
              <a:path h="2583955" w="2927994">
                <a:moveTo>
                  <a:pt x="0" y="0"/>
                </a:moveTo>
                <a:lnTo>
                  <a:pt x="2927994" y="0"/>
                </a:lnTo>
                <a:lnTo>
                  <a:pt x="2927994" y="2583955"/>
                </a:lnTo>
                <a:lnTo>
                  <a:pt x="0" y="2583955"/>
                </a:lnTo>
                <a:lnTo>
                  <a:pt x="0" y="0"/>
                </a:lnTo>
                <a:close/>
              </a:path>
            </a:pathLst>
          </a:custGeom>
          <a:blipFill>
            <a:blip r:embed="rId6"/>
            <a:stretch>
              <a:fillRect l="0" t="0" r="0" b="0"/>
            </a:stretch>
          </a:blipFill>
        </p:spPr>
      </p:sp>
      <p:sp>
        <p:nvSpPr>
          <p:cNvPr name="TextBox 7" id="7"/>
          <p:cNvSpPr txBox="true"/>
          <p:nvPr/>
        </p:nvSpPr>
        <p:spPr>
          <a:xfrm rot="0">
            <a:off x="4787612" y="1350861"/>
            <a:ext cx="9219699" cy="813388"/>
          </a:xfrm>
          <a:prstGeom prst="rect">
            <a:avLst/>
          </a:prstGeom>
        </p:spPr>
        <p:txBody>
          <a:bodyPr anchor="t" rtlCol="false" tIns="0" lIns="0" bIns="0" rIns="0">
            <a:spAutoFit/>
          </a:bodyPr>
          <a:lstStyle/>
          <a:p>
            <a:pPr algn="ctr">
              <a:lnSpc>
                <a:spcPts val="6148"/>
              </a:lnSpc>
            </a:pPr>
            <a:r>
              <a:rPr lang="en-US" sz="6148">
                <a:solidFill>
                  <a:srgbClr val="000000"/>
                </a:solidFill>
                <a:latin typeface="Montserrat"/>
                <a:ea typeface="Montserrat"/>
                <a:cs typeface="Montserrat"/>
                <a:sym typeface="Montserrat"/>
              </a:rPr>
              <a:t>Morning Meetings</a:t>
            </a:r>
          </a:p>
        </p:txBody>
      </p:sp>
      <p:sp>
        <p:nvSpPr>
          <p:cNvPr name="TextBox 8" id="8"/>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2458669" y="614745"/>
            <a:ext cx="2846277" cy="2266672"/>
          </a:xfrm>
          <a:custGeom>
            <a:avLst/>
            <a:gdLst/>
            <a:ahLst/>
            <a:cxnLst/>
            <a:rect r="r" b="b" t="t" l="l"/>
            <a:pathLst>
              <a:path h="2266672" w="2846277">
                <a:moveTo>
                  <a:pt x="0" y="0"/>
                </a:moveTo>
                <a:lnTo>
                  <a:pt x="2846277" y="0"/>
                </a:lnTo>
                <a:lnTo>
                  <a:pt x="2846277"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8973165" y="2369556"/>
            <a:ext cx="6682102" cy="7762665"/>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2045" t="0" r="-22045" b="0"/>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0" id="10"/>
          <p:cNvSpPr txBox="true"/>
          <p:nvPr/>
        </p:nvSpPr>
        <p:spPr>
          <a:xfrm rot="137269">
            <a:off x="2577177" y="4504677"/>
            <a:ext cx="6748637" cy="880896"/>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Kindness Counts</a:t>
            </a:r>
          </a:p>
        </p:txBody>
      </p:sp>
      <p:sp>
        <p:nvSpPr>
          <p:cNvPr name="TextBox 11" id="11"/>
          <p:cNvSpPr txBox="true"/>
          <p:nvPr/>
        </p:nvSpPr>
        <p:spPr>
          <a:xfrm rot="137269">
            <a:off x="1973921" y="6236420"/>
            <a:ext cx="6452548" cy="2205360"/>
          </a:xfrm>
          <a:prstGeom prst="rect">
            <a:avLst/>
          </a:prstGeom>
        </p:spPr>
        <p:txBody>
          <a:bodyPr anchor="t" rtlCol="false" tIns="0" lIns="0" bIns="0" rIns="0">
            <a:spAutoFit/>
          </a:bodyPr>
          <a:lstStyle/>
          <a:p>
            <a:pPr algn="l">
              <a:lnSpc>
                <a:spcPts val="4356"/>
              </a:lnSpc>
            </a:pPr>
            <a:r>
              <a:rPr lang="en-US" sz="3600" spc="72">
                <a:solidFill>
                  <a:srgbClr val="000000"/>
                </a:solidFill>
                <a:latin typeface="One Little Font"/>
                <a:ea typeface="One Little Font"/>
                <a:cs typeface="One Little Font"/>
                <a:sym typeface="One Little Font"/>
              </a:rPr>
              <a:t>It might not seem like much, but every act of kindness matters. </a:t>
            </a:r>
          </a:p>
          <a:p>
            <a:pPr algn="l">
              <a:lnSpc>
                <a:spcPts val="4356"/>
              </a:lnSpc>
            </a:pPr>
            <a:r>
              <a:rPr lang="en-US" sz="3600" spc="72">
                <a:solidFill>
                  <a:srgbClr val="000000"/>
                </a:solidFill>
                <a:latin typeface="One Little Font"/>
                <a:ea typeface="One Little Font"/>
                <a:cs typeface="One Little Font"/>
                <a:sym typeface="One Little Font"/>
              </a:rPr>
              <a:t>And in our class, kindness is a priority.</a:t>
            </a:r>
          </a:p>
        </p:txBody>
      </p:sp>
      <p:sp>
        <p:nvSpPr>
          <p:cNvPr name="TextBox 12" id="12"/>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1401217" y="231751"/>
            <a:ext cx="2846277" cy="2266672"/>
          </a:xfrm>
          <a:custGeom>
            <a:avLst/>
            <a:gdLst/>
            <a:ahLst/>
            <a:cxnLst/>
            <a:rect r="r" b="b" t="t" l="l"/>
            <a:pathLst>
              <a:path h="2266672" w="2846277">
                <a:moveTo>
                  <a:pt x="0" y="0"/>
                </a:moveTo>
                <a:lnTo>
                  <a:pt x="2846278" y="0"/>
                </a:lnTo>
                <a:lnTo>
                  <a:pt x="2846278"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7476025" y="3216935"/>
            <a:ext cx="4032478" cy="4684571"/>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14273" r="0" b="-14273"/>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479477">
            <a:off x="11923864" y="4665545"/>
            <a:ext cx="4032478" cy="4684571"/>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6877" r="0" b="-6877"/>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5" id="15"/>
          <p:cNvSpPr txBox="true"/>
          <p:nvPr/>
        </p:nvSpPr>
        <p:spPr>
          <a:xfrm rot="547282">
            <a:off x="11943331" y="8810298"/>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Emily Pearson</a:t>
            </a:r>
          </a:p>
        </p:txBody>
      </p:sp>
      <p:sp>
        <p:nvSpPr>
          <p:cNvPr name="TextBox 16" id="16"/>
          <p:cNvSpPr txBox="true"/>
          <p:nvPr/>
        </p:nvSpPr>
        <p:spPr>
          <a:xfrm rot="137269">
            <a:off x="1835941" y="270543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17" id="1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18" id="18"/>
          <p:cNvSpPr txBox="true"/>
          <p:nvPr/>
        </p:nvSpPr>
        <p:spPr>
          <a:xfrm rot="-158234">
            <a:off x="7728177" y="7180849"/>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Patrice Barton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969744" y="95641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1836544" y="1688189"/>
            <a:ext cx="6748637" cy="880869"/>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Name and Action</a:t>
            </a:r>
          </a:p>
        </p:txBody>
      </p:sp>
      <p:sp>
        <p:nvSpPr>
          <p:cNvPr name="TextBox 4" id="4"/>
          <p:cNvSpPr txBox="true"/>
          <p:nvPr/>
        </p:nvSpPr>
        <p:spPr>
          <a:xfrm rot="-101088">
            <a:off x="1682272" y="2788181"/>
            <a:ext cx="13940883" cy="6243321"/>
          </a:xfrm>
          <a:prstGeom prst="rect">
            <a:avLst/>
          </a:prstGeom>
        </p:spPr>
        <p:txBody>
          <a:bodyPr anchor="t" rtlCol="false" tIns="0" lIns="0" bIns="0" rIns="0">
            <a:spAutoFit/>
          </a:bodyPr>
          <a:lstStyle/>
          <a:p>
            <a:pPr algn="l">
              <a:lnSpc>
                <a:spcPts val="4959"/>
              </a:lnSpc>
            </a:pPr>
            <a:r>
              <a:rPr lang="en-US" sz="3099">
                <a:solidFill>
                  <a:srgbClr val="000000"/>
                </a:solidFill>
                <a:latin typeface="One Little Font"/>
                <a:ea typeface="One Little Font"/>
                <a:cs typeface="One Little Font"/>
                <a:sym typeface="One Little Font"/>
              </a:rPr>
              <a:t>This</a:t>
            </a:r>
            <a:r>
              <a:rPr lang="en-US" sz="3099">
                <a:solidFill>
                  <a:srgbClr val="000000"/>
                </a:solidFill>
                <a:latin typeface="One Little Font"/>
                <a:ea typeface="One Little Font"/>
                <a:cs typeface="One Little Font"/>
                <a:sym typeface="One Little Font"/>
              </a:rPr>
              <a:t> game requires a little more comfort, however, it is a great way to learn names. </a:t>
            </a:r>
          </a:p>
          <a:p>
            <a:pPr algn="l">
              <a:lnSpc>
                <a:spcPts val="4959"/>
              </a:lnSpc>
            </a:pPr>
          </a:p>
          <a:p>
            <a:pPr algn="l">
              <a:lnSpc>
                <a:spcPts val="4959"/>
              </a:lnSpc>
            </a:pPr>
            <a:r>
              <a:rPr lang="en-US" sz="3099">
                <a:solidFill>
                  <a:srgbClr val="000000"/>
                </a:solidFill>
                <a:latin typeface="One Little Font"/>
                <a:ea typeface="One Little Font"/>
                <a:cs typeface="One Little Font"/>
                <a:sym typeface="One Little Font"/>
              </a:rPr>
              <a:t>Everyone stands in a circle. Each student gets a turn to say their name and do an action. All actions should be silly and fun, not inappropriate. </a:t>
            </a:r>
          </a:p>
          <a:p>
            <a:pPr algn="l">
              <a:lnSpc>
                <a:spcPts val="4959"/>
              </a:lnSpc>
            </a:pPr>
          </a:p>
          <a:p>
            <a:pPr algn="l">
              <a:lnSpc>
                <a:spcPts val="4959"/>
              </a:lnSpc>
            </a:pPr>
            <a:r>
              <a:rPr lang="en-US" sz="3099" u="sng">
                <a:solidFill>
                  <a:srgbClr val="000000"/>
                </a:solidFill>
                <a:latin typeface="One Little Font"/>
                <a:ea typeface="One Little Font"/>
                <a:cs typeface="One Little Font"/>
                <a:sym typeface="One Little Font"/>
              </a:rPr>
              <a:t>Primary students:</a:t>
            </a:r>
            <a:r>
              <a:rPr lang="en-US" sz="3099">
                <a:solidFill>
                  <a:srgbClr val="000000"/>
                </a:solidFill>
                <a:latin typeface="One Little Font"/>
                <a:ea typeface="One Little Font"/>
                <a:cs typeface="One Little Font"/>
                <a:sym typeface="One Little Font"/>
              </a:rPr>
              <a:t> echo back the speakers name and complete the action. </a:t>
            </a:r>
          </a:p>
          <a:p>
            <a:pPr algn="l">
              <a:lnSpc>
                <a:spcPts val="4959"/>
              </a:lnSpc>
            </a:pPr>
            <a:r>
              <a:rPr lang="en-US" sz="3099" u="sng">
                <a:solidFill>
                  <a:srgbClr val="000000"/>
                </a:solidFill>
                <a:latin typeface="One Little Font"/>
                <a:ea typeface="One Little Font"/>
                <a:cs typeface="One Little Font"/>
                <a:sym typeface="One Little Font"/>
              </a:rPr>
              <a:t>Upper Elementary students:</a:t>
            </a:r>
            <a:r>
              <a:rPr lang="en-US" sz="3099">
                <a:solidFill>
                  <a:srgbClr val="000000"/>
                </a:solidFill>
                <a:latin typeface="One Little Font"/>
                <a:ea typeface="One Little Font"/>
                <a:cs typeface="One Little Font"/>
                <a:sym typeface="One Little Font"/>
              </a:rPr>
              <a:t>  name and action are cumulative, so every time an action is completed you will add another from the next person on the circle.</a:t>
            </a:r>
          </a:p>
          <a:p>
            <a:pPr algn="l">
              <a:lnSpc>
                <a:spcPts val="4959"/>
              </a:lnSpc>
            </a:pPr>
          </a:p>
          <a:p>
            <a:pPr algn="l">
              <a:lnSpc>
                <a:spcPts val="4959"/>
              </a:lnSpc>
            </a:pPr>
            <a:r>
              <a:rPr lang="en-US" sz="3099">
                <a:solidFill>
                  <a:srgbClr val="000000"/>
                </a:solidFill>
                <a:latin typeface="One Little Font"/>
                <a:ea typeface="One Little Font"/>
                <a:cs typeface="One Little Font"/>
                <a:sym typeface="One Little Font"/>
              </a:rPr>
              <a:t>Goal: Recall the names of your classmates.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581517" y="1930293"/>
            <a:ext cx="14830321" cy="8898193"/>
          </a:xfrm>
          <a:custGeom>
            <a:avLst/>
            <a:gdLst/>
            <a:ahLst/>
            <a:cxnLst/>
            <a:rect r="r" b="b" t="t" l="l"/>
            <a:pathLst>
              <a:path h="8898193" w="14830321">
                <a:moveTo>
                  <a:pt x="0" y="0"/>
                </a:moveTo>
                <a:lnTo>
                  <a:pt x="14830322" y="0"/>
                </a:lnTo>
                <a:lnTo>
                  <a:pt x="14830322" y="8898193"/>
                </a:lnTo>
                <a:lnTo>
                  <a:pt x="0" y="8898193"/>
                </a:lnTo>
                <a:lnTo>
                  <a:pt x="0" y="0"/>
                </a:lnTo>
                <a:close/>
              </a:path>
            </a:pathLst>
          </a:custGeom>
          <a:blipFill>
            <a:blip r:embed="rId2"/>
            <a:stretch>
              <a:fillRect l="0" t="0" r="0" b="0"/>
            </a:stretch>
          </a:blipFill>
        </p:spPr>
      </p:sp>
      <p:sp>
        <p:nvSpPr>
          <p:cNvPr name="Freeform 3" id="3"/>
          <p:cNvSpPr/>
          <p:nvPr/>
        </p:nvSpPr>
        <p:spPr>
          <a:xfrm flipH="false" flipV="false" rot="873511">
            <a:off x="12053295" y="1943113"/>
            <a:ext cx="5143132" cy="1157205"/>
          </a:xfrm>
          <a:custGeom>
            <a:avLst/>
            <a:gdLst/>
            <a:ahLst/>
            <a:cxnLst/>
            <a:rect r="r" b="b" t="t" l="l"/>
            <a:pathLst>
              <a:path h="1157205" w="5143132">
                <a:moveTo>
                  <a:pt x="0" y="0"/>
                </a:moveTo>
                <a:lnTo>
                  <a:pt x="5143132" y="0"/>
                </a:lnTo>
                <a:lnTo>
                  <a:pt x="5143132" y="1157205"/>
                </a:lnTo>
                <a:lnTo>
                  <a:pt x="0" y="11572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08317">
            <a:off x="545584" y="2094272"/>
            <a:ext cx="5531745" cy="968337"/>
          </a:xfrm>
          <a:custGeom>
            <a:avLst/>
            <a:gdLst/>
            <a:ahLst/>
            <a:cxnLst/>
            <a:rect r="r" b="b" t="t" l="l"/>
            <a:pathLst>
              <a:path h="968337" w="5531745">
                <a:moveTo>
                  <a:pt x="0" y="0"/>
                </a:moveTo>
                <a:lnTo>
                  <a:pt x="5531745" y="0"/>
                </a:lnTo>
                <a:lnTo>
                  <a:pt x="5531745" y="968338"/>
                </a:lnTo>
                <a:lnTo>
                  <a:pt x="0" y="968338"/>
                </a:lnTo>
                <a:lnTo>
                  <a:pt x="0" y="0"/>
                </a:lnTo>
                <a:close/>
              </a:path>
            </a:pathLst>
          </a:custGeom>
          <a:blipFill>
            <a:blip r:embed="rId5"/>
            <a:stretch>
              <a:fillRect l="0" t="-35674" r="0" b="0"/>
            </a:stretch>
          </a:blipFill>
        </p:spPr>
      </p:sp>
      <p:sp>
        <p:nvSpPr>
          <p:cNvPr name="TextBox 5" id="5"/>
          <p:cNvSpPr txBox="true"/>
          <p:nvPr/>
        </p:nvSpPr>
        <p:spPr>
          <a:xfrm rot="-114638">
            <a:off x="2945144" y="5402982"/>
            <a:ext cx="12388826" cy="2362834"/>
          </a:xfrm>
          <a:prstGeom prst="rect">
            <a:avLst/>
          </a:prstGeom>
        </p:spPr>
        <p:txBody>
          <a:bodyPr anchor="t" rtlCol="false" tIns="0" lIns="0" bIns="0" rIns="0">
            <a:spAutoFit/>
          </a:bodyPr>
          <a:lstStyle/>
          <a:p>
            <a:pPr algn="ctr">
              <a:lnSpc>
                <a:spcPts val="19408"/>
              </a:lnSpc>
            </a:pPr>
            <a:r>
              <a:rPr lang="en-US" sz="13863">
                <a:solidFill>
                  <a:srgbClr val="000000"/>
                </a:solidFill>
                <a:latin typeface="Montserrat"/>
                <a:ea typeface="Montserrat"/>
                <a:cs typeface="Montserrat"/>
                <a:sym typeface="Montserrat"/>
              </a:rPr>
              <a:t>Day Four</a:t>
            </a:r>
          </a:p>
        </p:txBody>
      </p:sp>
      <p:grpSp>
        <p:nvGrpSpPr>
          <p:cNvPr name="Group 6" id="6"/>
          <p:cNvGrpSpPr/>
          <p:nvPr/>
        </p:nvGrpSpPr>
        <p:grpSpPr>
          <a:xfrm rot="-102414">
            <a:off x="4635130" y="4206673"/>
            <a:ext cx="9017747" cy="1482332"/>
            <a:chOff x="0" y="0"/>
            <a:chExt cx="12023662" cy="1976443"/>
          </a:xfrm>
        </p:grpSpPr>
        <p:grpSp>
          <p:nvGrpSpPr>
            <p:cNvPr name="Group 7" id="7"/>
            <p:cNvGrpSpPr/>
            <p:nvPr/>
          </p:nvGrpSpPr>
          <p:grpSpPr>
            <a:xfrm rot="0">
              <a:off x="0" y="0"/>
              <a:ext cx="12023662" cy="1976443"/>
              <a:chOff x="0" y="0"/>
              <a:chExt cx="11797642" cy="1939290"/>
            </a:xfrm>
          </p:grpSpPr>
          <p:sp>
            <p:nvSpPr>
              <p:cNvPr name="Freeform 8" id="8"/>
              <p:cNvSpPr/>
              <p:nvPr/>
            </p:nvSpPr>
            <p:spPr>
              <a:xfrm flipH="false" flipV="false" rot="0">
                <a:off x="12700" y="12700"/>
                <a:ext cx="11772242" cy="1913890"/>
              </a:xfrm>
              <a:custGeom>
                <a:avLst/>
                <a:gdLst/>
                <a:ahLst/>
                <a:cxnLst/>
                <a:rect r="r" b="b" t="t" l="l"/>
                <a:pathLst>
                  <a:path h="1913890" w="11772242">
                    <a:moveTo>
                      <a:pt x="10815296" y="1913890"/>
                    </a:moveTo>
                    <a:lnTo>
                      <a:pt x="956945" y="1913890"/>
                    </a:lnTo>
                    <a:cubicBezTo>
                      <a:pt x="428371" y="1913890"/>
                      <a:pt x="0" y="1485392"/>
                      <a:pt x="0" y="956945"/>
                    </a:cubicBezTo>
                    <a:cubicBezTo>
                      <a:pt x="0" y="428371"/>
                      <a:pt x="428371" y="0"/>
                      <a:pt x="956945" y="0"/>
                    </a:cubicBezTo>
                    <a:lnTo>
                      <a:pt x="10815296" y="0"/>
                    </a:lnTo>
                    <a:cubicBezTo>
                      <a:pt x="11343743" y="0"/>
                      <a:pt x="11772242" y="428371"/>
                      <a:pt x="11772242" y="956945"/>
                    </a:cubicBezTo>
                    <a:cubicBezTo>
                      <a:pt x="11772242" y="1485392"/>
                      <a:pt x="11343744" y="1913890"/>
                      <a:pt x="10815296" y="1913890"/>
                    </a:cubicBezTo>
                    <a:close/>
                  </a:path>
                </a:pathLst>
              </a:custGeom>
              <a:solidFill>
                <a:srgbClr val="EFAFB2"/>
              </a:solidFill>
            </p:spPr>
          </p:sp>
          <p:sp>
            <p:nvSpPr>
              <p:cNvPr name="Freeform 9" id="9"/>
              <p:cNvSpPr/>
              <p:nvPr/>
            </p:nvSpPr>
            <p:spPr>
              <a:xfrm flipH="false" flipV="false" rot="0">
                <a:off x="0" y="0"/>
                <a:ext cx="11797642" cy="1939290"/>
              </a:xfrm>
              <a:custGeom>
                <a:avLst/>
                <a:gdLst/>
                <a:ahLst/>
                <a:cxnLst/>
                <a:rect r="r" b="b" t="t" l="l"/>
                <a:pathLst>
                  <a:path h="1939290" w="11797642">
                    <a:moveTo>
                      <a:pt x="10827996" y="0"/>
                    </a:moveTo>
                    <a:lnTo>
                      <a:pt x="969645" y="0"/>
                    </a:lnTo>
                    <a:cubicBezTo>
                      <a:pt x="434975" y="0"/>
                      <a:pt x="0" y="434975"/>
                      <a:pt x="0" y="969645"/>
                    </a:cubicBezTo>
                    <a:cubicBezTo>
                      <a:pt x="0" y="1504315"/>
                      <a:pt x="434975" y="1939290"/>
                      <a:pt x="969645" y="1939290"/>
                    </a:cubicBezTo>
                    <a:lnTo>
                      <a:pt x="10827996" y="1939290"/>
                    </a:lnTo>
                    <a:cubicBezTo>
                      <a:pt x="11362667" y="1939290"/>
                      <a:pt x="11797642" y="1504315"/>
                      <a:pt x="11797642" y="969645"/>
                    </a:cubicBezTo>
                    <a:cubicBezTo>
                      <a:pt x="11797642" y="434975"/>
                      <a:pt x="11362667" y="0"/>
                      <a:pt x="10827996" y="0"/>
                    </a:cubicBezTo>
                    <a:close/>
                    <a:moveTo>
                      <a:pt x="10827996" y="1913890"/>
                    </a:moveTo>
                    <a:lnTo>
                      <a:pt x="969645" y="1913890"/>
                    </a:lnTo>
                    <a:cubicBezTo>
                      <a:pt x="448945" y="1913890"/>
                      <a:pt x="25400" y="1490345"/>
                      <a:pt x="25400" y="969645"/>
                    </a:cubicBezTo>
                    <a:cubicBezTo>
                      <a:pt x="25400" y="448945"/>
                      <a:pt x="448945" y="25400"/>
                      <a:pt x="969645" y="25400"/>
                    </a:cubicBezTo>
                    <a:lnTo>
                      <a:pt x="10827996" y="25400"/>
                    </a:lnTo>
                    <a:cubicBezTo>
                      <a:pt x="11348696" y="25400"/>
                      <a:pt x="11772242" y="448945"/>
                      <a:pt x="11772242" y="969645"/>
                    </a:cubicBezTo>
                    <a:cubicBezTo>
                      <a:pt x="11772242" y="1490345"/>
                      <a:pt x="11348696" y="1913890"/>
                      <a:pt x="10827996" y="1913890"/>
                    </a:cubicBezTo>
                    <a:close/>
                  </a:path>
                </a:pathLst>
              </a:custGeom>
              <a:solidFill>
                <a:srgbClr val="EFAFB2"/>
              </a:solidFill>
            </p:spPr>
          </p:sp>
        </p:grpSp>
        <p:sp>
          <p:nvSpPr>
            <p:cNvPr name="TextBox 10" id="10"/>
            <p:cNvSpPr txBox="true"/>
            <p:nvPr/>
          </p:nvSpPr>
          <p:spPr>
            <a:xfrm rot="0">
              <a:off x="371302" y="496181"/>
              <a:ext cx="11281058" cy="1098381"/>
            </a:xfrm>
            <a:prstGeom prst="rect">
              <a:avLst/>
            </a:prstGeom>
          </p:spPr>
          <p:txBody>
            <a:bodyPr anchor="t" rtlCol="false" tIns="0" lIns="0" bIns="0" rIns="0">
              <a:spAutoFit/>
            </a:bodyPr>
            <a:lstStyle/>
            <a:p>
              <a:pPr algn="ctr">
                <a:lnSpc>
                  <a:spcPts val="5997"/>
                </a:lnSpc>
              </a:pPr>
              <a:r>
                <a:rPr lang="en-US" sz="5997">
                  <a:solidFill>
                    <a:srgbClr val="0C0D0E"/>
                  </a:solidFill>
                  <a:latin typeface="One Little Font"/>
                  <a:ea typeface="One Little Font"/>
                  <a:cs typeface="One Little Font"/>
                  <a:sym typeface="One Little Font"/>
                </a:rPr>
                <a:t>Week One</a:t>
              </a:r>
            </a:p>
          </p:txBody>
        </p:sp>
      </p:grpSp>
      <p:sp>
        <p:nvSpPr>
          <p:cNvPr name="Freeform 11" id="11"/>
          <p:cNvSpPr/>
          <p:nvPr/>
        </p:nvSpPr>
        <p:spPr>
          <a:xfrm flipH="false" flipV="false" rot="207953">
            <a:off x="12823825" y="2993873"/>
            <a:ext cx="3602071" cy="5321979"/>
          </a:xfrm>
          <a:custGeom>
            <a:avLst/>
            <a:gdLst/>
            <a:ahLst/>
            <a:cxnLst/>
            <a:rect r="r" b="b" t="t" l="l"/>
            <a:pathLst>
              <a:path h="5321979" w="3602071">
                <a:moveTo>
                  <a:pt x="0" y="0"/>
                </a:moveTo>
                <a:lnTo>
                  <a:pt x="3602071" y="0"/>
                </a:lnTo>
                <a:lnTo>
                  <a:pt x="3602071" y="5321979"/>
                </a:lnTo>
                <a:lnTo>
                  <a:pt x="0" y="5321979"/>
                </a:lnTo>
                <a:lnTo>
                  <a:pt x="0" y="0"/>
                </a:lnTo>
                <a:close/>
              </a:path>
            </a:pathLst>
          </a:custGeom>
          <a:blipFill>
            <a:blip r:embed="rId6"/>
            <a:stretch>
              <a:fillRect l="0" t="0" r="0" b="0"/>
            </a:stretch>
          </a:blipFill>
        </p:spPr>
      </p:sp>
      <p:sp>
        <p:nvSpPr>
          <p:cNvPr name="Freeform 12" id="12"/>
          <p:cNvSpPr/>
          <p:nvPr/>
        </p:nvSpPr>
        <p:spPr>
          <a:xfrm flipH="false" flipV="true" rot="0">
            <a:off x="12878947" y="7545916"/>
            <a:ext cx="3491827" cy="2741084"/>
          </a:xfrm>
          <a:custGeom>
            <a:avLst/>
            <a:gdLst/>
            <a:ahLst/>
            <a:cxnLst/>
            <a:rect r="r" b="b" t="t" l="l"/>
            <a:pathLst>
              <a:path h="2741084" w="3491827">
                <a:moveTo>
                  <a:pt x="0" y="2741084"/>
                </a:moveTo>
                <a:lnTo>
                  <a:pt x="3491827" y="2741084"/>
                </a:lnTo>
                <a:lnTo>
                  <a:pt x="3491827" y="0"/>
                </a:lnTo>
                <a:lnTo>
                  <a:pt x="0" y="0"/>
                </a:lnTo>
                <a:lnTo>
                  <a:pt x="0" y="2741084"/>
                </a:lnTo>
                <a:close/>
              </a:path>
            </a:pathLst>
          </a:custGeom>
          <a:blipFill>
            <a:blip r:embed="rId7"/>
            <a:stretch>
              <a:fillRect l="0" t="0" r="0" b="0"/>
            </a:stretch>
          </a:blipFill>
        </p:spPr>
      </p:sp>
      <p:sp>
        <p:nvSpPr>
          <p:cNvPr name="TextBox 13" id="13"/>
          <p:cNvSpPr txBox="true"/>
          <p:nvPr/>
        </p:nvSpPr>
        <p:spPr>
          <a:xfrm rot="0">
            <a:off x="149420" y="9606633"/>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761063" y="1313738"/>
            <a:ext cx="12765875" cy="7659525"/>
          </a:xfrm>
          <a:custGeom>
            <a:avLst/>
            <a:gdLst/>
            <a:ahLst/>
            <a:cxnLst/>
            <a:rect r="r" b="b" t="t" l="l"/>
            <a:pathLst>
              <a:path h="7659525" w="12765875">
                <a:moveTo>
                  <a:pt x="0" y="0"/>
                </a:moveTo>
                <a:lnTo>
                  <a:pt x="12765874" y="0"/>
                </a:lnTo>
                <a:lnTo>
                  <a:pt x="12765874" y="7659524"/>
                </a:lnTo>
                <a:lnTo>
                  <a:pt x="0" y="7659524"/>
                </a:lnTo>
                <a:lnTo>
                  <a:pt x="0" y="0"/>
                </a:lnTo>
                <a:close/>
              </a:path>
            </a:pathLst>
          </a:custGeom>
          <a:blipFill>
            <a:blip r:embed="rId2"/>
            <a:stretch>
              <a:fillRect l="0" t="0" r="0" b="0"/>
            </a:stretch>
          </a:blipFill>
        </p:spPr>
      </p:sp>
      <p:sp>
        <p:nvSpPr>
          <p:cNvPr name="TextBox 3" id="3"/>
          <p:cNvSpPr txBox="true"/>
          <p:nvPr/>
        </p:nvSpPr>
        <p:spPr>
          <a:xfrm rot="0">
            <a:off x="3276187" y="2797060"/>
            <a:ext cx="11937050" cy="5742245"/>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Top of the Morning to You,</a:t>
            </a:r>
          </a:p>
          <a:p>
            <a:pPr algn="l">
              <a:lnSpc>
                <a:spcPts val="5737"/>
              </a:lnSpc>
            </a:pPr>
            <a:r>
              <a:rPr lang="en-US" sz="3586" spc="71">
                <a:solidFill>
                  <a:srgbClr val="000000"/>
                </a:solidFill>
                <a:latin typeface="One Little Font"/>
                <a:ea typeface="One Little Font"/>
                <a:cs typeface="One Little Font"/>
                <a:sym typeface="One Little Font"/>
              </a:rPr>
              <a:t>Just like brushing your teeth or tying your shoes, classroom routines get easier with practice. The more we do them, the more they become habits—and those habits help us learn more and worry less!</a:t>
            </a:r>
          </a:p>
          <a:p>
            <a:pPr algn="l">
              <a:lnSpc>
                <a:spcPts val="5737"/>
              </a:lnSpc>
            </a:pPr>
            <a:r>
              <a:rPr lang="en-US" sz="3586" spc="71">
                <a:solidFill>
                  <a:srgbClr val="000000"/>
                </a:solidFill>
                <a:latin typeface="One Little Font"/>
                <a:ea typeface="One Little Font"/>
                <a:cs typeface="One Little Font"/>
                <a:sym typeface="One Little Font"/>
              </a:rPr>
              <a:t>Today we are going to keep practicing those routines, in order to make room for more fun later!</a:t>
            </a:r>
          </a:p>
          <a:p>
            <a:pPr algn="l">
              <a:lnSpc>
                <a:spcPts val="5737"/>
              </a:lnSpc>
            </a:pPr>
            <a:r>
              <a:rPr lang="en-US" sz="3586" spc="71">
                <a:solidFill>
                  <a:srgbClr val="000000"/>
                </a:solidFill>
                <a:latin typeface="One Little Font"/>
                <a:ea typeface="One Little Font"/>
                <a:cs typeface="One Little Font"/>
                <a:sym typeface="One Little Font"/>
              </a:rPr>
              <a:t>Let’s make today great! </a:t>
            </a:r>
          </a:p>
        </p:txBody>
      </p:sp>
      <p:sp>
        <p:nvSpPr>
          <p:cNvPr name="Freeform 4" id="4"/>
          <p:cNvSpPr/>
          <p:nvPr/>
        </p:nvSpPr>
        <p:spPr>
          <a:xfrm flipH="false" flipV="false" rot="0">
            <a:off x="13599768" y="539063"/>
            <a:ext cx="2688606" cy="2625057"/>
          </a:xfrm>
          <a:custGeom>
            <a:avLst/>
            <a:gdLst/>
            <a:ahLst/>
            <a:cxnLst/>
            <a:rect r="r" b="b" t="t" l="l"/>
            <a:pathLst>
              <a:path h="2625057" w="2688606">
                <a:moveTo>
                  <a:pt x="0" y="0"/>
                </a:moveTo>
                <a:lnTo>
                  <a:pt x="2688606" y="0"/>
                </a:lnTo>
                <a:lnTo>
                  <a:pt x="2688606" y="2625057"/>
                </a:lnTo>
                <a:lnTo>
                  <a:pt x="0" y="26250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042678" y="1727766"/>
            <a:ext cx="6202644" cy="1053512"/>
          </a:xfrm>
          <a:prstGeom prst="rect">
            <a:avLst/>
          </a:prstGeom>
        </p:spPr>
        <p:txBody>
          <a:bodyPr anchor="t" rtlCol="false" tIns="0" lIns="0" bIns="0" rIns="0">
            <a:spAutoFit/>
          </a:bodyPr>
          <a:lstStyle/>
          <a:p>
            <a:pPr algn="ctr">
              <a:lnSpc>
                <a:spcPts val="8608"/>
              </a:lnSpc>
            </a:pPr>
            <a:r>
              <a:rPr lang="en-US" sz="6148">
                <a:solidFill>
                  <a:srgbClr val="000000"/>
                </a:solidFill>
                <a:latin typeface="Montserrat"/>
                <a:ea typeface="Montserrat"/>
                <a:cs typeface="Montserrat"/>
                <a:sym typeface="Montserrat"/>
              </a:rPr>
              <a:t>Day Four</a:t>
            </a:r>
          </a:p>
        </p:txBody>
      </p:sp>
      <p:sp>
        <p:nvSpPr>
          <p:cNvPr name="Freeform 6" id="6"/>
          <p:cNvSpPr/>
          <p:nvPr/>
        </p:nvSpPr>
        <p:spPr>
          <a:xfrm flipH="false" flipV="false" rot="-1601467">
            <a:off x="1822902" y="1580255"/>
            <a:ext cx="3352386" cy="877716"/>
          </a:xfrm>
          <a:custGeom>
            <a:avLst/>
            <a:gdLst/>
            <a:ahLst/>
            <a:cxnLst/>
            <a:rect r="r" b="b" t="t" l="l"/>
            <a:pathLst>
              <a:path h="877716" w="3352386">
                <a:moveTo>
                  <a:pt x="0" y="0"/>
                </a:moveTo>
                <a:lnTo>
                  <a:pt x="3352386" y="0"/>
                </a:lnTo>
                <a:lnTo>
                  <a:pt x="3352386" y="877716"/>
                </a:lnTo>
                <a:lnTo>
                  <a:pt x="0" y="8777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2458669" y="614745"/>
            <a:ext cx="2846277" cy="2266672"/>
          </a:xfrm>
          <a:custGeom>
            <a:avLst/>
            <a:gdLst/>
            <a:ahLst/>
            <a:cxnLst/>
            <a:rect r="r" b="b" t="t" l="l"/>
            <a:pathLst>
              <a:path h="2266672" w="2846277">
                <a:moveTo>
                  <a:pt x="0" y="0"/>
                </a:moveTo>
                <a:lnTo>
                  <a:pt x="2846277" y="0"/>
                </a:lnTo>
                <a:lnTo>
                  <a:pt x="2846277"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479477">
            <a:off x="9314944" y="2598951"/>
            <a:ext cx="5610702" cy="6518009"/>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17724" t="0" r="-17724" b="0"/>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0" id="10"/>
          <p:cNvSpPr txBox="true"/>
          <p:nvPr/>
        </p:nvSpPr>
        <p:spPr>
          <a:xfrm rot="137269">
            <a:off x="2543305" y="3799161"/>
            <a:ext cx="6682925" cy="3986338"/>
          </a:xfrm>
          <a:prstGeom prst="rect">
            <a:avLst/>
          </a:prstGeom>
        </p:spPr>
        <p:txBody>
          <a:bodyPr anchor="t" rtlCol="false" tIns="0" lIns="0" bIns="0" rIns="0">
            <a:spAutoFit/>
          </a:bodyPr>
          <a:lstStyle/>
          <a:p>
            <a:pPr algn="l">
              <a:lnSpc>
                <a:spcPts val="10181"/>
              </a:lnSpc>
            </a:pPr>
            <a:r>
              <a:rPr lang="en-US" sz="11313" spc="226">
                <a:solidFill>
                  <a:srgbClr val="000000"/>
                </a:solidFill>
                <a:latin typeface="One Little Font"/>
                <a:ea typeface="One Little Font"/>
                <a:cs typeface="One Little Font"/>
                <a:sym typeface="One Little Font"/>
              </a:rPr>
              <a:t>Routines are SO</a:t>
            </a:r>
          </a:p>
          <a:p>
            <a:pPr algn="l">
              <a:lnSpc>
                <a:spcPts val="10181"/>
              </a:lnSpc>
            </a:pPr>
            <a:r>
              <a:rPr lang="en-US" sz="11313" spc="226">
                <a:solidFill>
                  <a:srgbClr val="000000"/>
                </a:solidFill>
                <a:latin typeface="One Little Font"/>
                <a:ea typeface="One Little Font"/>
                <a:cs typeface="One Little Font"/>
                <a:sym typeface="One Little Font"/>
              </a:rPr>
              <a:t>ROUTINE</a:t>
            </a:r>
          </a:p>
        </p:txBody>
      </p:sp>
      <p:sp>
        <p:nvSpPr>
          <p:cNvPr name="TextBox 11" id="11"/>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1401217" y="231751"/>
            <a:ext cx="2846277" cy="2266672"/>
          </a:xfrm>
          <a:custGeom>
            <a:avLst/>
            <a:gdLst/>
            <a:ahLst/>
            <a:cxnLst/>
            <a:rect r="r" b="b" t="t" l="l"/>
            <a:pathLst>
              <a:path h="2266672" w="2846277">
                <a:moveTo>
                  <a:pt x="0" y="0"/>
                </a:moveTo>
                <a:lnTo>
                  <a:pt x="2846278" y="0"/>
                </a:lnTo>
                <a:lnTo>
                  <a:pt x="2846278"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7476025" y="3216935"/>
            <a:ext cx="4032478" cy="4684571"/>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14273" r="0" b="-14273"/>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479477">
            <a:off x="11923864" y="4665545"/>
            <a:ext cx="4032478" cy="4684571"/>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6877" r="0" b="-6877"/>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5" id="15"/>
          <p:cNvSpPr txBox="true"/>
          <p:nvPr/>
        </p:nvSpPr>
        <p:spPr>
          <a:xfrm rot="547282">
            <a:off x="11943331" y="8810298"/>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Emily Pearson</a:t>
            </a:r>
          </a:p>
        </p:txBody>
      </p:sp>
      <p:sp>
        <p:nvSpPr>
          <p:cNvPr name="TextBox 16" id="16"/>
          <p:cNvSpPr txBox="true"/>
          <p:nvPr/>
        </p:nvSpPr>
        <p:spPr>
          <a:xfrm rot="137269">
            <a:off x="1835941" y="270543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17" id="1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18" id="18"/>
          <p:cNvSpPr txBox="true"/>
          <p:nvPr/>
        </p:nvSpPr>
        <p:spPr>
          <a:xfrm rot="-158234">
            <a:off x="7728177" y="7180849"/>
            <a:ext cx="3532994"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Patrice Barton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173474" y="100213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652947" y="272533"/>
            <a:ext cx="6748637" cy="1025636"/>
          </a:xfrm>
          <a:prstGeom prst="rect">
            <a:avLst/>
          </a:prstGeom>
        </p:spPr>
        <p:txBody>
          <a:bodyPr anchor="t" rtlCol="false" tIns="0" lIns="0" bIns="0" rIns="0">
            <a:spAutoFit/>
          </a:bodyPr>
          <a:lstStyle/>
          <a:p>
            <a:pPr algn="l">
              <a:lnSpc>
                <a:spcPts val="8085"/>
              </a:lnSpc>
            </a:pPr>
            <a:r>
              <a:rPr lang="en-US" sz="7155" spc="143">
                <a:solidFill>
                  <a:srgbClr val="000000"/>
                </a:solidFill>
                <a:latin typeface="One Little Font"/>
                <a:ea typeface="One Little Font"/>
                <a:cs typeface="One Little Font"/>
                <a:sym typeface="One Little Font"/>
              </a:rPr>
              <a:t>Let’s Go Camping!</a:t>
            </a:r>
          </a:p>
        </p:txBody>
      </p:sp>
      <p:sp>
        <p:nvSpPr>
          <p:cNvPr name="TextBox 4" id="4"/>
          <p:cNvSpPr txBox="true"/>
          <p:nvPr/>
        </p:nvSpPr>
        <p:spPr>
          <a:xfrm rot="-101088">
            <a:off x="1701690" y="1134331"/>
            <a:ext cx="15084990" cy="8682355"/>
          </a:xfrm>
          <a:prstGeom prst="rect">
            <a:avLst/>
          </a:prstGeom>
        </p:spPr>
        <p:txBody>
          <a:bodyPr anchor="t" rtlCol="false" tIns="0" lIns="0" bIns="0" rIns="0">
            <a:spAutoFit/>
          </a:bodyPr>
          <a:lstStyle/>
          <a:p>
            <a:pPr algn="l">
              <a:lnSpc>
                <a:spcPts val="4639"/>
              </a:lnSpc>
            </a:pPr>
            <a:r>
              <a:rPr lang="en-US" sz="2899">
                <a:solidFill>
                  <a:srgbClr val="000000"/>
                </a:solidFill>
                <a:latin typeface="One Little Font"/>
                <a:ea typeface="One Little Font"/>
                <a:cs typeface="One Little Font"/>
                <a:sym typeface="One Little Font"/>
              </a:rPr>
              <a:t>This</a:t>
            </a:r>
            <a:r>
              <a:rPr lang="en-US" sz="2899">
                <a:solidFill>
                  <a:srgbClr val="000000"/>
                </a:solidFill>
                <a:latin typeface="One Little Font"/>
                <a:ea typeface="One Little Font"/>
                <a:cs typeface="One Little Font"/>
                <a:sym typeface="One Little Font"/>
              </a:rPr>
              <a:t> game requires a little more comfort, however, it is a great way for students to move around and work together . When the teacher says the following you move accordingly:</a:t>
            </a:r>
          </a:p>
          <a:p>
            <a:pPr algn="l">
              <a:lnSpc>
                <a:spcPts val="4639"/>
              </a:lnSpc>
            </a:pPr>
          </a:p>
          <a:p>
            <a:pPr algn="l">
              <a:lnSpc>
                <a:spcPts val="4639"/>
              </a:lnSpc>
            </a:pPr>
            <a:r>
              <a:rPr lang="en-US" sz="2899" u="sng">
                <a:solidFill>
                  <a:srgbClr val="000000"/>
                </a:solidFill>
                <a:latin typeface="One Little Font"/>
                <a:ea typeface="One Little Font"/>
                <a:cs typeface="One Little Font"/>
                <a:sym typeface="One Little Font"/>
              </a:rPr>
              <a:t>Take a Hike:</a:t>
            </a:r>
            <a:r>
              <a:rPr lang="en-US" sz="2899">
                <a:solidFill>
                  <a:srgbClr val="000000"/>
                </a:solidFill>
                <a:latin typeface="One Little Font"/>
                <a:ea typeface="One Little Font"/>
                <a:cs typeface="One Little Font"/>
                <a:sym typeface="One Little Font"/>
              </a:rPr>
              <a:t>  (This is also the reset when many are out and you want to start again.) Walk around the room by yourself. </a:t>
            </a:r>
          </a:p>
          <a:p>
            <a:pPr algn="l">
              <a:lnSpc>
                <a:spcPts val="4639"/>
              </a:lnSpc>
            </a:pPr>
            <a:r>
              <a:rPr lang="en-US" sz="2899" u="sng">
                <a:solidFill>
                  <a:srgbClr val="000000"/>
                </a:solidFill>
                <a:latin typeface="One Little Font"/>
                <a:ea typeface="One Little Font"/>
                <a:cs typeface="One Little Font"/>
                <a:sym typeface="One Little Font"/>
              </a:rPr>
              <a:t>Build a Fire:</a:t>
            </a:r>
            <a:r>
              <a:rPr lang="en-US" sz="2899">
                <a:solidFill>
                  <a:srgbClr val="000000"/>
                </a:solidFill>
                <a:latin typeface="One Little Font"/>
                <a:ea typeface="One Little Font"/>
                <a:cs typeface="One Little Font"/>
                <a:sym typeface="One Little Font"/>
              </a:rPr>
              <a:t> Two students get together. One sits or kneels and waves their arms above their head like a flame, while the other rubs their hands together over the flames.</a:t>
            </a:r>
          </a:p>
          <a:p>
            <a:pPr algn="l">
              <a:lnSpc>
                <a:spcPts val="4639"/>
              </a:lnSpc>
            </a:pPr>
            <a:r>
              <a:rPr lang="en-US" sz="2899" u="sng">
                <a:solidFill>
                  <a:srgbClr val="000000"/>
                </a:solidFill>
                <a:latin typeface="One Little Font"/>
                <a:ea typeface="One Little Font"/>
                <a:cs typeface="One Little Font"/>
                <a:sym typeface="One Little Font"/>
              </a:rPr>
              <a:t>Pitch a Tent:</a:t>
            </a:r>
            <a:r>
              <a:rPr lang="en-US" sz="2899">
                <a:solidFill>
                  <a:srgbClr val="000000"/>
                </a:solidFill>
                <a:latin typeface="One Little Font"/>
                <a:ea typeface="One Little Font"/>
                <a:cs typeface="One Little Font"/>
                <a:sym typeface="One Little Font"/>
              </a:rPr>
              <a:t> Three students get togther. One sits or kneels, while the other two stand over, join hands, and make a tent.</a:t>
            </a:r>
          </a:p>
          <a:p>
            <a:pPr algn="l">
              <a:lnSpc>
                <a:spcPts val="4639"/>
              </a:lnSpc>
            </a:pPr>
            <a:r>
              <a:rPr lang="en-US" sz="2899" u="sng">
                <a:solidFill>
                  <a:srgbClr val="000000"/>
                </a:solidFill>
                <a:latin typeface="One Little Font"/>
                <a:ea typeface="One Little Font"/>
                <a:cs typeface="One Little Font"/>
                <a:sym typeface="One Little Font"/>
              </a:rPr>
              <a:t>Smores:</a:t>
            </a:r>
            <a:r>
              <a:rPr lang="en-US" sz="2899">
                <a:solidFill>
                  <a:srgbClr val="000000"/>
                </a:solidFill>
                <a:latin typeface="One Little Font"/>
                <a:ea typeface="One Little Font"/>
                <a:cs typeface="One Little Font"/>
                <a:sym typeface="One Little Font"/>
              </a:rPr>
              <a:t> Four students gather together. They stand in a line representing chocolate and marshmallow surrounded by graham crackers.</a:t>
            </a:r>
          </a:p>
          <a:p>
            <a:pPr algn="l">
              <a:lnSpc>
                <a:spcPts val="4639"/>
              </a:lnSpc>
            </a:pPr>
          </a:p>
          <a:p>
            <a:pPr algn="l">
              <a:lnSpc>
                <a:spcPts val="4639"/>
              </a:lnSpc>
            </a:pPr>
            <a:r>
              <a:rPr lang="en-US" sz="2899">
                <a:solidFill>
                  <a:srgbClr val="000000"/>
                </a:solidFill>
                <a:latin typeface="One Little Font"/>
                <a:ea typeface="One Little Font"/>
                <a:cs typeface="One Little Font"/>
                <a:sym typeface="One Little Font"/>
              </a:rPr>
              <a:t>Goal: Anyone who is unable to find the others to complete the command is out, but this can be played non-competetively as well by using the reset “Take a hike”. Encourage students to find different people each time.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581517" y="1930293"/>
            <a:ext cx="14830321" cy="8898193"/>
          </a:xfrm>
          <a:custGeom>
            <a:avLst/>
            <a:gdLst/>
            <a:ahLst/>
            <a:cxnLst/>
            <a:rect r="r" b="b" t="t" l="l"/>
            <a:pathLst>
              <a:path h="8898193" w="14830321">
                <a:moveTo>
                  <a:pt x="0" y="0"/>
                </a:moveTo>
                <a:lnTo>
                  <a:pt x="14830322" y="0"/>
                </a:lnTo>
                <a:lnTo>
                  <a:pt x="14830322" y="8898193"/>
                </a:lnTo>
                <a:lnTo>
                  <a:pt x="0" y="8898193"/>
                </a:lnTo>
                <a:lnTo>
                  <a:pt x="0" y="0"/>
                </a:lnTo>
                <a:close/>
              </a:path>
            </a:pathLst>
          </a:custGeom>
          <a:blipFill>
            <a:blip r:embed="rId2"/>
            <a:stretch>
              <a:fillRect l="0" t="0" r="0" b="0"/>
            </a:stretch>
          </a:blipFill>
        </p:spPr>
      </p:sp>
      <p:sp>
        <p:nvSpPr>
          <p:cNvPr name="Freeform 3" id="3"/>
          <p:cNvSpPr/>
          <p:nvPr/>
        </p:nvSpPr>
        <p:spPr>
          <a:xfrm flipH="false" flipV="false" rot="873511">
            <a:off x="12053295" y="1943113"/>
            <a:ext cx="5143132" cy="1157205"/>
          </a:xfrm>
          <a:custGeom>
            <a:avLst/>
            <a:gdLst/>
            <a:ahLst/>
            <a:cxnLst/>
            <a:rect r="r" b="b" t="t" l="l"/>
            <a:pathLst>
              <a:path h="1157205" w="5143132">
                <a:moveTo>
                  <a:pt x="0" y="0"/>
                </a:moveTo>
                <a:lnTo>
                  <a:pt x="5143132" y="0"/>
                </a:lnTo>
                <a:lnTo>
                  <a:pt x="5143132" y="1157205"/>
                </a:lnTo>
                <a:lnTo>
                  <a:pt x="0" y="11572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08317">
            <a:off x="545584" y="2094272"/>
            <a:ext cx="5531745" cy="968337"/>
          </a:xfrm>
          <a:custGeom>
            <a:avLst/>
            <a:gdLst/>
            <a:ahLst/>
            <a:cxnLst/>
            <a:rect r="r" b="b" t="t" l="l"/>
            <a:pathLst>
              <a:path h="968337" w="5531745">
                <a:moveTo>
                  <a:pt x="0" y="0"/>
                </a:moveTo>
                <a:lnTo>
                  <a:pt x="5531745" y="0"/>
                </a:lnTo>
                <a:lnTo>
                  <a:pt x="5531745" y="968338"/>
                </a:lnTo>
                <a:lnTo>
                  <a:pt x="0" y="968338"/>
                </a:lnTo>
                <a:lnTo>
                  <a:pt x="0" y="0"/>
                </a:lnTo>
                <a:close/>
              </a:path>
            </a:pathLst>
          </a:custGeom>
          <a:blipFill>
            <a:blip r:embed="rId5"/>
            <a:stretch>
              <a:fillRect l="0" t="-35674" r="0" b="0"/>
            </a:stretch>
          </a:blipFill>
        </p:spPr>
      </p:sp>
      <p:sp>
        <p:nvSpPr>
          <p:cNvPr name="TextBox 5" id="5"/>
          <p:cNvSpPr txBox="true"/>
          <p:nvPr/>
        </p:nvSpPr>
        <p:spPr>
          <a:xfrm rot="-114638">
            <a:off x="2945144" y="5402982"/>
            <a:ext cx="12388826" cy="2362834"/>
          </a:xfrm>
          <a:prstGeom prst="rect">
            <a:avLst/>
          </a:prstGeom>
        </p:spPr>
        <p:txBody>
          <a:bodyPr anchor="t" rtlCol="false" tIns="0" lIns="0" bIns="0" rIns="0">
            <a:spAutoFit/>
          </a:bodyPr>
          <a:lstStyle/>
          <a:p>
            <a:pPr algn="ctr">
              <a:lnSpc>
                <a:spcPts val="19408"/>
              </a:lnSpc>
            </a:pPr>
            <a:r>
              <a:rPr lang="en-US" sz="13863">
                <a:solidFill>
                  <a:srgbClr val="000000"/>
                </a:solidFill>
                <a:latin typeface="Montserrat"/>
                <a:ea typeface="Montserrat"/>
                <a:cs typeface="Montserrat"/>
                <a:sym typeface="Montserrat"/>
              </a:rPr>
              <a:t>Day Five</a:t>
            </a:r>
          </a:p>
        </p:txBody>
      </p:sp>
      <p:grpSp>
        <p:nvGrpSpPr>
          <p:cNvPr name="Group 6" id="6"/>
          <p:cNvGrpSpPr/>
          <p:nvPr/>
        </p:nvGrpSpPr>
        <p:grpSpPr>
          <a:xfrm rot="-102414">
            <a:off x="4635130" y="4206673"/>
            <a:ext cx="9017747" cy="1482332"/>
            <a:chOff x="0" y="0"/>
            <a:chExt cx="12023662" cy="1976443"/>
          </a:xfrm>
        </p:grpSpPr>
        <p:grpSp>
          <p:nvGrpSpPr>
            <p:cNvPr name="Group 7" id="7"/>
            <p:cNvGrpSpPr/>
            <p:nvPr/>
          </p:nvGrpSpPr>
          <p:grpSpPr>
            <a:xfrm rot="0">
              <a:off x="0" y="0"/>
              <a:ext cx="12023662" cy="1976443"/>
              <a:chOff x="0" y="0"/>
              <a:chExt cx="11797642" cy="1939290"/>
            </a:xfrm>
          </p:grpSpPr>
          <p:sp>
            <p:nvSpPr>
              <p:cNvPr name="Freeform 8" id="8"/>
              <p:cNvSpPr/>
              <p:nvPr/>
            </p:nvSpPr>
            <p:spPr>
              <a:xfrm flipH="false" flipV="false" rot="0">
                <a:off x="12700" y="12700"/>
                <a:ext cx="11772242" cy="1913890"/>
              </a:xfrm>
              <a:custGeom>
                <a:avLst/>
                <a:gdLst/>
                <a:ahLst/>
                <a:cxnLst/>
                <a:rect r="r" b="b" t="t" l="l"/>
                <a:pathLst>
                  <a:path h="1913890" w="11772242">
                    <a:moveTo>
                      <a:pt x="10815296" y="1913890"/>
                    </a:moveTo>
                    <a:lnTo>
                      <a:pt x="956945" y="1913890"/>
                    </a:lnTo>
                    <a:cubicBezTo>
                      <a:pt x="428371" y="1913890"/>
                      <a:pt x="0" y="1485392"/>
                      <a:pt x="0" y="956945"/>
                    </a:cubicBezTo>
                    <a:cubicBezTo>
                      <a:pt x="0" y="428371"/>
                      <a:pt x="428371" y="0"/>
                      <a:pt x="956945" y="0"/>
                    </a:cubicBezTo>
                    <a:lnTo>
                      <a:pt x="10815296" y="0"/>
                    </a:lnTo>
                    <a:cubicBezTo>
                      <a:pt x="11343743" y="0"/>
                      <a:pt x="11772242" y="428371"/>
                      <a:pt x="11772242" y="956945"/>
                    </a:cubicBezTo>
                    <a:cubicBezTo>
                      <a:pt x="11772242" y="1485392"/>
                      <a:pt x="11343744" y="1913890"/>
                      <a:pt x="10815296" y="1913890"/>
                    </a:cubicBezTo>
                    <a:close/>
                  </a:path>
                </a:pathLst>
              </a:custGeom>
              <a:solidFill>
                <a:srgbClr val="EFAFB2"/>
              </a:solidFill>
            </p:spPr>
          </p:sp>
          <p:sp>
            <p:nvSpPr>
              <p:cNvPr name="Freeform 9" id="9"/>
              <p:cNvSpPr/>
              <p:nvPr/>
            </p:nvSpPr>
            <p:spPr>
              <a:xfrm flipH="false" flipV="false" rot="0">
                <a:off x="0" y="0"/>
                <a:ext cx="11797642" cy="1939290"/>
              </a:xfrm>
              <a:custGeom>
                <a:avLst/>
                <a:gdLst/>
                <a:ahLst/>
                <a:cxnLst/>
                <a:rect r="r" b="b" t="t" l="l"/>
                <a:pathLst>
                  <a:path h="1939290" w="11797642">
                    <a:moveTo>
                      <a:pt x="10827996" y="0"/>
                    </a:moveTo>
                    <a:lnTo>
                      <a:pt x="969645" y="0"/>
                    </a:lnTo>
                    <a:cubicBezTo>
                      <a:pt x="434975" y="0"/>
                      <a:pt x="0" y="434975"/>
                      <a:pt x="0" y="969645"/>
                    </a:cubicBezTo>
                    <a:cubicBezTo>
                      <a:pt x="0" y="1504315"/>
                      <a:pt x="434975" y="1939290"/>
                      <a:pt x="969645" y="1939290"/>
                    </a:cubicBezTo>
                    <a:lnTo>
                      <a:pt x="10827996" y="1939290"/>
                    </a:lnTo>
                    <a:cubicBezTo>
                      <a:pt x="11362667" y="1939290"/>
                      <a:pt x="11797642" y="1504315"/>
                      <a:pt x="11797642" y="969645"/>
                    </a:cubicBezTo>
                    <a:cubicBezTo>
                      <a:pt x="11797642" y="434975"/>
                      <a:pt x="11362667" y="0"/>
                      <a:pt x="10827996" y="0"/>
                    </a:cubicBezTo>
                    <a:close/>
                    <a:moveTo>
                      <a:pt x="10827996" y="1913890"/>
                    </a:moveTo>
                    <a:lnTo>
                      <a:pt x="969645" y="1913890"/>
                    </a:lnTo>
                    <a:cubicBezTo>
                      <a:pt x="448945" y="1913890"/>
                      <a:pt x="25400" y="1490345"/>
                      <a:pt x="25400" y="969645"/>
                    </a:cubicBezTo>
                    <a:cubicBezTo>
                      <a:pt x="25400" y="448945"/>
                      <a:pt x="448945" y="25400"/>
                      <a:pt x="969645" y="25400"/>
                    </a:cubicBezTo>
                    <a:lnTo>
                      <a:pt x="10827996" y="25400"/>
                    </a:lnTo>
                    <a:cubicBezTo>
                      <a:pt x="11348696" y="25400"/>
                      <a:pt x="11772242" y="448945"/>
                      <a:pt x="11772242" y="969645"/>
                    </a:cubicBezTo>
                    <a:cubicBezTo>
                      <a:pt x="11772242" y="1490345"/>
                      <a:pt x="11348696" y="1913890"/>
                      <a:pt x="10827996" y="1913890"/>
                    </a:cubicBezTo>
                    <a:close/>
                  </a:path>
                </a:pathLst>
              </a:custGeom>
              <a:solidFill>
                <a:srgbClr val="EFAFB2"/>
              </a:solidFill>
            </p:spPr>
          </p:sp>
        </p:grpSp>
        <p:sp>
          <p:nvSpPr>
            <p:cNvPr name="TextBox 10" id="10"/>
            <p:cNvSpPr txBox="true"/>
            <p:nvPr/>
          </p:nvSpPr>
          <p:spPr>
            <a:xfrm rot="0">
              <a:off x="371302" y="496181"/>
              <a:ext cx="11281058" cy="1098381"/>
            </a:xfrm>
            <a:prstGeom prst="rect">
              <a:avLst/>
            </a:prstGeom>
          </p:spPr>
          <p:txBody>
            <a:bodyPr anchor="t" rtlCol="false" tIns="0" lIns="0" bIns="0" rIns="0">
              <a:spAutoFit/>
            </a:bodyPr>
            <a:lstStyle/>
            <a:p>
              <a:pPr algn="ctr">
                <a:lnSpc>
                  <a:spcPts val="5997"/>
                </a:lnSpc>
              </a:pPr>
              <a:r>
                <a:rPr lang="en-US" sz="5997">
                  <a:solidFill>
                    <a:srgbClr val="0C0D0E"/>
                  </a:solidFill>
                  <a:latin typeface="One Little Font"/>
                  <a:ea typeface="One Little Font"/>
                  <a:cs typeface="One Little Font"/>
                  <a:sym typeface="One Little Font"/>
                </a:rPr>
                <a:t>Week One</a:t>
              </a:r>
            </a:p>
          </p:txBody>
        </p:sp>
      </p:grpSp>
      <p:sp>
        <p:nvSpPr>
          <p:cNvPr name="Freeform 11" id="11"/>
          <p:cNvSpPr/>
          <p:nvPr/>
        </p:nvSpPr>
        <p:spPr>
          <a:xfrm flipH="false" flipV="false" rot="0">
            <a:off x="12504063" y="4247218"/>
            <a:ext cx="4926414" cy="5407039"/>
          </a:xfrm>
          <a:custGeom>
            <a:avLst/>
            <a:gdLst/>
            <a:ahLst/>
            <a:cxnLst/>
            <a:rect r="r" b="b" t="t" l="l"/>
            <a:pathLst>
              <a:path h="5407039" w="4926414">
                <a:moveTo>
                  <a:pt x="0" y="0"/>
                </a:moveTo>
                <a:lnTo>
                  <a:pt x="4926414" y="0"/>
                </a:lnTo>
                <a:lnTo>
                  <a:pt x="4926414" y="5407040"/>
                </a:lnTo>
                <a:lnTo>
                  <a:pt x="0" y="5407040"/>
                </a:lnTo>
                <a:lnTo>
                  <a:pt x="0" y="0"/>
                </a:lnTo>
                <a:close/>
              </a:path>
            </a:pathLst>
          </a:custGeom>
          <a:blipFill>
            <a:blip r:embed="rId6"/>
            <a:stretch>
              <a:fillRect l="0" t="0" r="0" b="0"/>
            </a:stretch>
          </a:blipFill>
        </p:spPr>
      </p:sp>
      <p:sp>
        <p:nvSpPr>
          <p:cNvPr name="TextBox 12" id="12"/>
          <p:cNvSpPr txBox="true"/>
          <p:nvPr/>
        </p:nvSpPr>
        <p:spPr>
          <a:xfrm rot="0">
            <a:off x="149420" y="9606633"/>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761063" y="1313738"/>
            <a:ext cx="12765875" cy="7659525"/>
          </a:xfrm>
          <a:custGeom>
            <a:avLst/>
            <a:gdLst/>
            <a:ahLst/>
            <a:cxnLst/>
            <a:rect r="r" b="b" t="t" l="l"/>
            <a:pathLst>
              <a:path h="7659525" w="12765875">
                <a:moveTo>
                  <a:pt x="0" y="0"/>
                </a:moveTo>
                <a:lnTo>
                  <a:pt x="12765874" y="0"/>
                </a:lnTo>
                <a:lnTo>
                  <a:pt x="12765874" y="7659524"/>
                </a:lnTo>
                <a:lnTo>
                  <a:pt x="0" y="7659524"/>
                </a:lnTo>
                <a:lnTo>
                  <a:pt x="0" y="0"/>
                </a:lnTo>
                <a:close/>
              </a:path>
            </a:pathLst>
          </a:custGeom>
          <a:blipFill>
            <a:blip r:embed="rId2"/>
            <a:stretch>
              <a:fillRect l="0" t="0" r="0" b="0"/>
            </a:stretch>
          </a:blipFill>
        </p:spPr>
      </p:sp>
      <p:sp>
        <p:nvSpPr>
          <p:cNvPr name="TextBox 3" id="3"/>
          <p:cNvSpPr txBox="true"/>
          <p:nvPr/>
        </p:nvSpPr>
        <p:spPr>
          <a:xfrm rot="0">
            <a:off x="3276187" y="2797060"/>
            <a:ext cx="11937050" cy="5742245"/>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Welcome Intentional Scholars!</a:t>
            </a:r>
          </a:p>
          <a:p>
            <a:pPr algn="l">
              <a:lnSpc>
                <a:spcPts val="5737"/>
              </a:lnSpc>
            </a:pPr>
            <a:r>
              <a:rPr lang="en-US" sz="3586" spc="71">
                <a:solidFill>
                  <a:srgbClr val="000000"/>
                </a:solidFill>
                <a:latin typeface="One Little Font"/>
                <a:ea typeface="One Little Font"/>
                <a:cs typeface="One Little Font"/>
                <a:sym typeface="One Little Font"/>
              </a:rPr>
              <a:t>Imag</a:t>
            </a:r>
            <a:r>
              <a:rPr lang="en-US" sz="3586" spc="71">
                <a:solidFill>
                  <a:srgbClr val="000000"/>
                </a:solidFill>
                <a:latin typeface="One Little Font"/>
                <a:ea typeface="One Little Font"/>
                <a:cs typeface="One Little Font"/>
                <a:sym typeface="One Little Font"/>
              </a:rPr>
              <a:t>ine you had a secret superhero word that helped you be your best self all year long. What would your word be? Maybe focus, respect, or joy. Today we’ll each pick ONE word that isn’t about getting good grades— although doing your best in reading, writing, and math is important, it’s about growing your heart and your character. It’s about helping you become the best version of yourself.</a:t>
            </a:r>
          </a:p>
        </p:txBody>
      </p:sp>
      <p:sp>
        <p:nvSpPr>
          <p:cNvPr name="Freeform 4" id="4"/>
          <p:cNvSpPr/>
          <p:nvPr/>
        </p:nvSpPr>
        <p:spPr>
          <a:xfrm flipH="false" flipV="false" rot="0">
            <a:off x="13599768" y="539063"/>
            <a:ext cx="2688606" cy="2625057"/>
          </a:xfrm>
          <a:custGeom>
            <a:avLst/>
            <a:gdLst/>
            <a:ahLst/>
            <a:cxnLst/>
            <a:rect r="r" b="b" t="t" l="l"/>
            <a:pathLst>
              <a:path h="2625057" w="2688606">
                <a:moveTo>
                  <a:pt x="0" y="0"/>
                </a:moveTo>
                <a:lnTo>
                  <a:pt x="2688606" y="0"/>
                </a:lnTo>
                <a:lnTo>
                  <a:pt x="2688606" y="2625057"/>
                </a:lnTo>
                <a:lnTo>
                  <a:pt x="0" y="26250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042678" y="1727766"/>
            <a:ext cx="6202644" cy="1053512"/>
          </a:xfrm>
          <a:prstGeom prst="rect">
            <a:avLst/>
          </a:prstGeom>
        </p:spPr>
        <p:txBody>
          <a:bodyPr anchor="t" rtlCol="false" tIns="0" lIns="0" bIns="0" rIns="0">
            <a:spAutoFit/>
          </a:bodyPr>
          <a:lstStyle/>
          <a:p>
            <a:pPr algn="ctr">
              <a:lnSpc>
                <a:spcPts val="8608"/>
              </a:lnSpc>
            </a:pPr>
            <a:r>
              <a:rPr lang="en-US" sz="6148">
                <a:solidFill>
                  <a:srgbClr val="000000"/>
                </a:solidFill>
                <a:latin typeface="Montserrat"/>
                <a:ea typeface="Montserrat"/>
                <a:cs typeface="Montserrat"/>
                <a:sym typeface="Montserrat"/>
              </a:rPr>
              <a:t>Day Five</a:t>
            </a:r>
          </a:p>
        </p:txBody>
      </p:sp>
      <p:sp>
        <p:nvSpPr>
          <p:cNvPr name="Freeform 6" id="6"/>
          <p:cNvSpPr/>
          <p:nvPr/>
        </p:nvSpPr>
        <p:spPr>
          <a:xfrm flipH="false" flipV="false" rot="-1601467">
            <a:off x="1822902" y="1580255"/>
            <a:ext cx="3352386" cy="877716"/>
          </a:xfrm>
          <a:custGeom>
            <a:avLst/>
            <a:gdLst/>
            <a:ahLst/>
            <a:cxnLst/>
            <a:rect r="r" b="b" t="t" l="l"/>
            <a:pathLst>
              <a:path h="877716" w="3352386">
                <a:moveTo>
                  <a:pt x="0" y="0"/>
                </a:moveTo>
                <a:lnTo>
                  <a:pt x="3352386" y="0"/>
                </a:lnTo>
                <a:lnTo>
                  <a:pt x="3352386" y="877716"/>
                </a:lnTo>
                <a:lnTo>
                  <a:pt x="0" y="8777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36138">
            <a:off x="1421791" y="1534439"/>
            <a:ext cx="15657678" cy="9394607"/>
          </a:xfrm>
          <a:custGeom>
            <a:avLst/>
            <a:gdLst/>
            <a:ahLst/>
            <a:cxnLst/>
            <a:rect r="r" b="b" t="t" l="l"/>
            <a:pathLst>
              <a:path h="9394607" w="15657678">
                <a:moveTo>
                  <a:pt x="0" y="0"/>
                </a:moveTo>
                <a:lnTo>
                  <a:pt x="15657678" y="0"/>
                </a:lnTo>
                <a:lnTo>
                  <a:pt x="15657678" y="9394606"/>
                </a:lnTo>
                <a:lnTo>
                  <a:pt x="0" y="9394606"/>
                </a:lnTo>
                <a:lnTo>
                  <a:pt x="0" y="0"/>
                </a:lnTo>
                <a:close/>
              </a:path>
            </a:pathLst>
          </a:custGeom>
          <a:blipFill>
            <a:blip r:embed="rId2"/>
            <a:stretch>
              <a:fillRect l="0" t="0" r="0" b="0"/>
            </a:stretch>
          </a:blipFill>
        </p:spPr>
      </p:sp>
      <p:sp>
        <p:nvSpPr>
          <p:cNvPr name="Freeform 3" id="3"/>
          <p:cNvSpPr/>
          <p:nvPr/>
        </p:nvSpPr>
        <p:spPr>
          <a:xfrm flipH="false" flipV="false" rot="2357129">
            <a:off x="15036555" y="2190331"/>
            <a:ext cx="3352386" cy="877716"/>
          </a:xfrm>
          <a:custGeom>
            <a:avLst/>
            <a:gdLst/>
            <a:ahLst/>
            <a:cxnLst/>
            <a:rect r="r" b="b" t="t" l="l"/>
            <a:pathLst>
              <a:path h="877716" w="3352386">
                <a:moveTo>
                  <a:pt x="0" y="0"/>
                </a:moveTo>
                <a:lnTo>
                  <a:pt x="3352386" y="0"/>
                </a:lnTo>
                <a:lnTo>
                  <a:pt x="3352386" y="877716"/>
                </a:lnTo>
                <a:lnTo>
                  <a:pt x="0" y="8777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1836">
            <a:off x="675879" y="1065817"/>
            <a:ext cx="4481783" cy="1293485"/>
          </a:xfrm>
          <a:custGeom>
            <a:avLst/>
            <a:gdLst/>
            <a:ahLst/>
            <a:cxnLst/>
            <a:rect r="r" b="b" t="t" l="l"/>
            <a:pathLst>
              <a:path h="1293485" w="4481783">
                <a:moveTo>
                  <a:pt x="0" y="0"/>
                </a:moveTo>
                <a:lnTo>
                  <a:pt x="4481783" y="0"/>
                </a:lnTo>
                <a:lnTo>
                  <a:pt x="4481783" y="1293485"/>
                </a:lnTo>
                <a:lnTo>
                  <a:pt x="0" y="1293485"/>
                </a:lnTo>
                <a:lnTo>
                  <a:pt x="0" y="0"/>
                </a:lnTo>
                <a:close/>
              </a:path>
            </a:pathLst>
          </a:custGeom>
          <a:blipFill>
            <a:blip r:embed="rId5"/>
            <a:stretch>
              <a:fillRect l="0" t="-25231" r="0" b="-20293"/>
            </a:stretch>
          </a:blipFill>
        </p:spPr>
      </p:sp>
      <p:grpSp>
        <p:nvGrpSpPr>
          <p:cNvPr name="Group 5" id="5"/>
          <p:cNvGrpSpPr>
            <a:grpSpLocks noChangeAspect="true"/>
          </p:cNvGrpSpPr>
          <p:nvPr/>
        </p:nvGrpSpPr>
        <p:grpSpPr>
          <a:xfrm rot="-394457">
            <a:off x="236409" y="3583124"/>
            <a:ext cx="3739766" cy="4344523"/>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2045" t="0" r="-22045" b="0"/>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120449">
            <a:off x="3647564" y="4222057"/>
            <a:ext cx="3739766" cy="4344523"/>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2045" t="0" r="-22045" b="0"/>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5" id="15"/>
          <p:cNvGrpSpPr>
            <a:grpSpLocks noChangeAspect="true"/>
          </p:cNvGrpSpPr>
          <p:nvPr/>
        </p:nvGrpSpPr>
        <p:grpSpPr>
          <a:xfrm rot="-128587">
            <a:off x="7380747" y="3440909"/>
            <a:ext cx="3739766" cy="4344523"/>
            <a:chOff x="0" y="0"/>
            <a:chExt cx="5466080" cy="6350000"/>
          </a:xfrm>
        </p:grpSpPr>
        <p:sp>
          <p:nvSpPr>
            <p:cNvPr name="Freeform 16" id="1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7" id="1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22045" t="0" r="-22045" b="0"/>
              </a:stretch>
            </a:blipFill>
          </p:spPr>
        </p:sp>
        <p:sp>
          <p:nvSpPr>
            <p:cNvPr name="Freeform 18" id="1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9" id="1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0" id="20"/>
          <p:cNvGrpSpPr>
            <a:grpSpLocks noChangeAspect="true"/>
          </p:cNvGrpSpPr>
          <p:nvPr/>
        </p:nvGrpSpPr>
        <p:grpSpPr>
          <a:xfrm rot="168183">
            <a:off x="11019793" y="4197382"/>
            <a:ext cx="3739766" cy="4344523"/>
            <a:chOff x="0" y="0"/>
            <a:chExt cx="5466080" cy="6350000"/>
          </a:xfrm>
        </p:grpSpPr>
        <p:sp>
          <p:nvSpPr>
            <p:cNvPr name="Freeform 21" id="2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2" id="2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30186" t="0" r="-5263" b="0"/>
              </a:stretch>
            </a:blipFill>
          </p:spPr>
        </p:sp>
        <p:sp>
          <p:nvSpPr>
            <p:cNvPr name="Freeform 23" id="2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4" id="2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25" id="25"/>
          <p:cNvGrpSpPr>
            <a:grpSpLocks noChangeAspect="true"/>
          </p:cNvGrpSpPr>
          <p:nvPr/>
        </p:nvGrpSpPr>
        <p:grpSpPr>
          <a:xfrm rot="168183">
            <a:off x="14444241" y="3558997"/>
            <a:ext cx="3739766" cy="4344523"/>
            <a:chOff x="0" y="0"/>
            <a:chExt cx="5466080" cy="6350000"/>
          </a:xfrm>
        </p:grpSpPr>
        <p:sp>
          <p:nvSpPr>
            <p:cNvPr name="Freeform 26" id="2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7" id="2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10"/>
              <a:stretch>
                <a:fillRect l="-21910" t="0" r="-21910" b="0"/>
              </a:stretch>
            </a:blipFill>
          </p:spPr>
        </p:sp>
        <p:sp>
          <p:nvSpPr>
            <p:cNvPr name="Freeform 28" id="2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9" id="2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30" id="30"/>
          <p:cNvSpPr/>
          <p:nvPr/>
        </p:nvSpPr>
        <p:spPr>
          <a:xfrm flipH="false" flipV="false" rot="971195">
            <a:off x="13469733" y="3233408"/>
            <a:ext cx="1561674" cy="1524762"/>
          </a:xfrm>
          <a:custGeom>
            <a:avLst/>
            <a:gdLst/>
            <a:ahLst/>
            <a:cxnLst/>
            <a:rect r="r" b="b" t="t" l="l"/>
            <a:pathLst>
              <a:path h="1524762" w="1561674">
                <a:moveTo>
                  <a:pt x="0" y="0"/>
                </a:moveTo>
                <a:lnTo>
                  <a:pt x="1561675" y="0"/>
                </a:lnTo>
                <a:lnTo>
                  <a:pt x="1561675" y="1524762"/>
                </a:lnTo>
                <a:lnTo>
                  <a:pt x="0" y="15247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1" id="31"/>
          <p:cNvSpPr txBox="true"/>
          <p:nvPr/>
        </p:nvSpPr>
        <p:spPr>
          <a:xfrm rot="-391860">
            <a:off x="1098485" y="7139801"/>
            <a:ext cx="2446847"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Day 1</a:t>
            </a:r>
          </a:p>
        </p:txBody>
      </p:sp>
      <p:sp>
        <p:nvSpPr>
          <p:cNvPr name="TextBox 32" id="32"/>
          <p:cNvSpPr txBox="true"/>
          <p:nvPr/>
        </p:nvSpPr>
        <p:spPr>
          <a:xfrm rot="123046">
            <a:off x="4234351" y="7761779"/>
            <a:ext cx="2446847"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Day 2</a:t>
            </a:r>
          </a:p>
        </p:txBody>
      </p:sp>
      <p:sp>
        <p:nvSpPr>
          <p:cNvPr name="TextBox 33" id="33"/>
          <p:cNvSpPr txBox="true"/>
          <p:nvPr/>
        </p:nvSpPr>
        <p:spPr>
          <a:xfrm rot="-125989">
            <a:off x="8086111" y="6980658"/>
            <a:ext cx="2446847"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Day 3</a:t>
            </a:r>
          </a:p>
        </p:txBody>
      </p:sp>
      <p:sp>
        <p:nvSpPr>
          <p:cNvPr name="TextBox 34" id="34"/>
          <p:cNvSpPr txBox="true"/>
          <p:nvPr/>
        </p:nvSpPr>
        <p:spPr>
          <a:xfrm rot="170781">
            <a:off x="11238340" y="7764249"/>
            <a:ext cx="3103894"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Day 4</a:t>
            </a:r>
          </a:p>
        </p:txBody>
      </p:sp>
      <p:sp>
        <p:nvSpPr>
          <p:cNvPr name="TextBox 35" id="35"/>
          <p:cNvSpPr txBox="true"/>
          <p:nvPr/>
        </p:nvSpPr>
        <p:spPr>
          <a:xfrm rot="123609">
            <a:off x="5269566" y="2037187"/>
            <a:ext cx="7604737" cy="1296765"/>
          </a:xfrm>
          <a:prstGeom prst="rect">
            <a:avLst/>
          </a:prstGeom>
        </p:spPr>
        <p:txBody>
          <a:bodyPr anchor="t" rtlCol="false" tIns="0" lIns="0" bIns="0" rIns="0">
            <a:spAutoFit/>
          </a:bodyPr>
          <a:lstStyle/>
          <a:p>
            <a:pPr algn="ctr">
              <a:lnSpc>
                <a:spcPts val="10554"/>
              </a:lnSpc>
            </a:pPr>
            <a:r>
              <a:rPr lang="en-US" sz="7538">
                <a:solidFill>
                  <a:srgbClr val="000000"/>
                </a:solidFill>
                <a:latin typeface="One Little Font"/>
                <a:ea typeface="One Little Font"/>
                <a:cs typeface="One Little Font"/>
                <a:sym typeface="One Little Font"/>
              </a:rPr>
              <a:t>Week 1 Overview</a:t>
            </a:r>
          </a:p>
        </p:txBody>
      </p:sp>
      <p:sp>
        <p:nvSpPr>
          <p:cNvPr name="TextBox 36" id="36"/>
          <p:cNvSpPr txBox="true"/>
          <p:nvPr/>
        </p:nvSpPr>
        <p:spPr>
          <a:xfrm rot="170781">
            <a:off x="14662788" y="7125864"/>
            <a:ext cx="3103894"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Day 5</a:t>
            </a:r>
          </a:p>
        </p:txBody>
      </p:sp>
      <p:sp>
        <p:nvSpPr>
          <p:cNvPr name="TextBox 37" id="3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38" id="38"/>
          <p:cNvSpPr txBox="true"/>
          <p:nvPr/>
        </p:nvSpPr>
        <p:spPr>
          <a:xfrm rot="-391860">
            <a:off x="1035466" y="7955987"/>
            <a:ext cx="2446847"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You Belong</a:t>
            </a:r>
          </a:p>
        </p:txBody>
      </p:sp>
      <p:sp>
        <p:nvSpPr>
          <p:cNvPr name="TextBox 39" id="39"/>
          <p:cNvSpPr txBox="true"/>
          <p:nvPr/>
        </p:nvSpPr>
        <p:spPr>
          <a:xfrm rot="67548">
            <a:off x="3231533" y="8727473"/>
            <a:ext cx="4060459" cy="786238"/>
          </a:xfrm>
          <a:prstGeom prst="rect">
            <a:avLst/>
          </a:prstGeom>
        </p:spPr>
        <p:txBody>
          <a:bodyPr anchor="t" rtlCol="false" tIns="0" lIns="0" bIns="0" rIns="0">
            <a:spAutoFit/>
          </a:bodyPr>
          <a:lstStyle/>
          <a:p>
            <a:pPr algn="ctr">
              <a:lnSpc>
                <a:spcPts val="3005"/>
              </a:lnSpc>
            </a:pPr>
            <a:r>
              <a:rPr lang="en-US" sz="3163">
                <a:solidFill>
                  <a:srgbClr val="000000"/>
                </a:solidFill>
                <a:latin typeface="One Little Font"/>
                <a:ea typeface="One Little Font"/>
                <a:cs typeface="One Little Font"/>
                <a:sym typeface="One Little Font"/>
              </a:rPr>
              <a:t>Safe and Respectful</a:t>
            </a:r>
          </a:p>
          <a:p>
            <a:pPr algn="ctr">
              <a:lnSpc>
                <a:spcPts val="3005"/>
              </a:lnSpc>
            </a:pPr>
            <a:r>
              <a:rPr lang="en-US" sz="3163">
                <a:solidFill>
                  <a:srgbClr val="000000"/>
                </a:solidFill>
                <a:latin typeface="One Little Font"/>
                <a:ea typeface="One Little Font"/>
                <a:cs typeface="One Little Font"/>
                <a:sym typeface="One Little Font"/>
              </a:rPr>
              <a:t>Classroom</a:t>
            </a:r>
          </a:p>
        </p:txBody>
      </p:sp>
      <p:sp>
        <p:nvSpPr>
          <p:cNvPr name="TextBox 40" id="40"/>
          <p:cNvSpPr txBox="true"/>
          <p:nvPr/>
        </p:nvSpPr>
        <p:spPr>
          <a:xfrm rot="-171614">
            <a:off x="8095764" y="8009561"/>
            <a:ext cx="2446847" cy="734077"/>
          </a:xfrm>
          <a:prstGeom prst="rect">
            <a:avLst/>
          </a:prstGeom>
        </p:spPr>
        <p:txBody>
          <a:bodyPr anchor="t" rtlCol="false" tIns="0" lIns="0" bIns="0" rIns="0">
            <a:spAutoFit/>
          </a:bodyPr>
          <a:lstStyle/>
          <a:p>
            <a:pPr algn="ctr">
              <a:lnSpc>
                <a:spcPts val="2815"/>
              </a:lnSpc>
            </a:pPr>
            <a:r>
              <a:rPr lang="en-US" sz="3163">
                <a:solidFill>
                  <a:srgbClr val="000000"/>
                </a:solidFill>
                <a:latin typeface="One Little Font"/>
                <a:ea typeface="One Little Font"/>
                <a:cs typeface="One Little Font"/>
                <a:sym typeface="One Little Font"/>
              </a:rPr>
              <a:t>Kindness at</a:t>
            </a:r>
          </a:p>
          <a:p>
            <a:pPr algn="ctr">
              <a:lnSpc>
                <a:spcPts val="2815"/>
              </a:lnSpc>
            </a:pPr>
            <a:r>
              <a:rPr lang="en-US" sz="3163">
                <a:solidFill>
                  <a:srgbClr val="000000"/>
                </a:solidFill>
                <a:latin typeface="One Little Font"/>
                <a:ea typeface="One Little Font"/>
                <a:cs typeface="One Little Font"/>
                <a:sym typeface="One Little Font"/>
              </a:rPr>
              <a:t>the Center</a:t>
            </a:r>
          </a:p>
        </p:txBody>
      </p:sp>
      <p:sp>
        <p:nvSpPr>
          <p:cNvPr name="TextBox 41" id="41"/>
          <p:cNvSpPr txBox="true"/>
          <p:nvPr/>
        </p:nvSpPr>
        <p:spPr>
          <a:xfrm rot="155948">
            <a:off x="11566740" y="8628861"/>
            <a:ext cx="2446847" cy="537352"/>
          </a:xfrm>
          <a:prstGeom prst="rect">
            <a:avLst/>
          </a:prstGeom>
        </p:spPr>
        <p:txBody>
          <a:bodyPr anchor="t" rtlCol="false" tIns="0" lIns="0" bIns="0" rIns="0">
            <a:spAutoFit/>
          </a:bodyPr>
          <a:lstStyle/>
          <a:p>
            <a:pPr algn="ctr">
              <a:lnSpc>
                <a:spcPts val="4428"/>
              </a:lnSpc>
            </a:pPr>
            <a:r>
              <a:rPr lang="en-US" sz="3163">
                <a:solidFill>
                  <a:srgbClr val="000000"/>
                </a:solidFill>
                <a:latin typeface="One Little Font"/>
                <a:ea typeface="One Little Font"/>
                <a:cs typeface="One Little Font"/>
                <a:sym typeface="One Little Font"/>
              </a:rPr>
              <a:t>Routines</a:t>
            </a:r>
          </a:p>
        </p:txBody>
      </p:sp>
      <p:sp>
        <p:nvSpPr>
          <p:cNvPr name="TextBox 42" id="42"/>
          <p:cNvSpPr txBox="true"/>
          <p:nvPr/>
        </p:nvSpPr>
        <p:spPr>
          <a:xfrm rot="173927">
            <a:off x="14978402" y="8195670"/>
            <a:ext cx="2446847" cy="782221"/>
          </a:xfrm>
          <a:prstGeom prst="rect">
            <a:avLst/>
          </a:prstGeom>
        </p:spPr>
        <p:txBody>
          <a:bodyPr anchor="t" rtlCol="false" tIns="0" lIns="0" bIns="0" rIns="0">
            <a:spAutoFit/>
          </a:bodyPr>
          <a:lstStyle/>
          <a:p>
            <a:pPr algn="ctr">
              <a:lnSpc>
                <a:spcPts val="3036"/>
              </a:lnSpc>
            </a:pPr>
            <a:r>
              <a:rPr lang="en-US" sz="3163">
                <a:solidFill>
                  <a:srgbClr val="000000"/>
                </a:solidFill>
                <a:latin typeface="One Little Font"/>
                <a:ea typeface="One Little Font"/>
                <a:cs typeface="One Little Font"/>
                <a:sym typeface="One Little Font"/>
              </a:rPr>
              <a:t>Setting</a:t>
            </a:r>
          </a:p>
          <a:p>
            <a:pPr algn="ctr">
              <a:lnSpc>
                <a:spcPts val="3036"/>
              </a:lnSpc>
            </a:pPr>
            <a:r>
              <a:rPr lang="en-US" sz="3163">
                <a:solidFill>
                  <a:srgbClr val="000000"/>
                </a:solidFill>
                <a:latin typeface="One Little Font"/>
                <a:ea typeface="One Little Font"/>
                <a:cs typeface="One Little Font"/>
                <a:sym typeface="One Little Font"/>
              </a:rPr>
              <a:t>Intentions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2458669" y="614745"/>
            <a:ext cx="2846277" cy="2266672"/>
          </a:xfrm>
          <a:custGeom>
            <a:avLst/>
            <a:gdLst/>
            <a:ahLst/>
            <a:cxnLst/>
            <a:rect r="r" b="b" t="t" l="l"/>
            <a:pathLst>
              <a:path h="2266672" w="2846277">
                <a:moveTo>
                  <a:pt x="0" y="0"/>
                </a:moveTo>
                <a:lnTo>
                  <a:pt x="2846277" y="0"/>
                </a:lnTo>
                <a:lnTo>
                  <a:pt x="2846277"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479477">
            <a:off x="9949621" y="2614910"/>
            <a:ext cx="5860563" cy="6808275"/>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2083" r="0" b="-2083"/>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0" id="10"/>
          <p:cNvSpPr txBox="true"/>
          <p:nvPr/>
        </p:nvSpPr>
        <p:spPr>
          <a:xfrm rot="137269">
            <a:off x="2577177" y="409576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Suggested Read</a:t>
            </a:r>
          </a:p>
          <a:p>
            <a:pPr algn="l">
              <a:lnSpc>
                <a:spcPts val="6439"/>
              </a:lnSpc>
            </a:pPr>
            <a:r>
              <a:rPr lang="en-US" sz="7155" spc="143">
                <a:solidFill>
                  <a:srgbClr val="000000"/>
                </a:solidFill>
                <a:latin typeface="One Little Font"/>
                <a:ea typeface="One Little Font"/>
                <a:cs typeface="One Little Font"/>
                <a:sym typeface="One Little Font"/>
              </a:rPr>
              <a:t>Aloud</a:t>
            </a:r>
          </a:p>
        </p:txBody>
      </p:sp>
      <p:sp>
        <p:nvSpPr>
          <p:cNvPr name="TextBox 11" id="11"/>
          <p:cNvSpPr txBox="true"/>
          <p:nvPr/>
        </p:nvSpPr>
        <p:spPr>
          <a:xfrm rot="137269">
            <a:off x="2484500" y="6724590"/>
            <a:ext cx="5638610" cy="1058455"/>
          </a:xfrm>
          <a:prstGeom prst="rect">
            <a:avLst/>
          </a:prstGeom>
        </p:spPr>
        <p:txBody>
          <a:bodyPr anchor="t" rtlCol="false" tIns="0" lIns="0" bIns="0" rIns="0">
            <a:spAutoFit/>
          </a:bodyPr>
          <a:lstStyle/>
          <a:p>
            <a:pPr algn="l">
              <a:lnSpc>
                <a:spcPts val="2782"/>
              </a:lnSpc>
            </a:pPr>
            <a:r>
              <a:rPr lang="en-US" sz="2782" spc="55">
                <a:solidFill>
                  <a:srgbClr val="000000"/>
                </a:solidFill>
                <a:latin typeface="One Little Font"/>
                <a:ea typeface="One Little Font"/>
                <a:cs typeface="One Little Font"/>
                <a:sym typeface="One Little Font"/>
              </a:rPr>
              <a:t>(Though this book is full of beautiful intention setting meaning, it does not have a plot, or a story line.</a:t>
            </a:r>
          </a:p>
        </p:txBody>
      </p:sp>
      <p:sp>
        <p:nvSpPr>
          <p:cNvPr name="TextBox 12" id="12"/>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grpSp>
        <p:nvGrpSpPr>
          <p:cNvPr name="Group 2" id="2"/>
          <p:cNvGrpSpPr/>
          <p:nvPr/>
        </p:nvGrpSpPr>
        <p:grpSpPr>
          <a:xfrm rot="-102414">
            <a:off x="2238687" y="3097574"/>
            <a:ext cx="4618912" cy="757273"/>
            <a:chOff x="0" y="0"/>
            <a:chExt cx="6158550" cy="1009697"/>
          </a:xfrm>
        </p:grpSpPr>
        <p:grpSp>
          <p:nvGrpSpPr>
            <p:cNvPr name="Group 3" id="3"/>
            <p:cNvGrpSpPr/>
            <p:nvPr/>
          </p:nvGrpSpPr>
          <p:grpSpPr>
            <a:xfrm rot="0">
              <a:off x="0" y="0"/>
              <a:ext cx="6158550" cy="1009697"/>
              <a:chOff x="0" y="0"/>
              <a:chExt cx="11797642" cy="1934229"/>
            </a:xfrm>
          </p:grpSpPr>
          <p:sp>
            <p:nvSpPr>
              <p:cNvPr name="Freeform 4" id="4"/>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5" id="5"/>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6" id="6"/>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SYNTHESIS 1</a:t>
              </a:r>
            </a:p>
          </p:txBody>
        </p:sp>
      </p:grpSp>
      <p:sp>
        <p:nvSpPr>
          <p:cNvPr name="TextBox 7" id="7"/>
          <p:cNvSpPr txBox="true"/>
          <p:nvPr/>
        </p:nvSpPr>
        <p:spPr>
          <a:xfrm rot="0">
            <a:off x="2541703" y="4185008"/>
            <a:ext cx="4516239" cy="1583625"/>
          </a:xfrm>
          <a:prstGeom prst="rect">
            <a:avLst/>
          </a:prstGeom>
        </p:spPr>
        <p:txBody>
          <a:bodyPr anchor="t" rtlCol="false" tIns="0" lIns="0" bIns="0" rIns="0">
            <a:spAutoFit/>
          </a:bodyPr>
          <a:lstStyle/>
          <a:p>
            <a:pPr algn="l">
              <a:lnSpc>
                <a:spcPts val="3100"/>
              </a:lnSpc>
            </a:pPr>
            <a:r>
              <a:rPr lang="en-US" sz="3100" spc="62">
                <a:solidFill>
                  <a:srgbClr val="000000"/>
                </a:solidFill>
                <a:latin typeface="One Little Font"/>
                <a:ea typeface="One Little Font"/>
                <a:cs typeface="One Little Font"/>
                <a:sym typeface="One Little Font"/>
              </a:rPr>
              <a:t>Wow any audience with your Canva presentation. Design, plan and present all in one place.</a:t>
            </a:r>
          </a:p>
        </p:txBody>
      </p:sp>
      <p:grpSp>
        <p:nvGrpSpPr>
          <p:cNvPr name="Group 8" id="8"/>
          <p:cNvGrpSpPr/>
          <p:nvPr/>
        </p:nvGrpSpPr>
        <p:grpSpPr>
          <a:xfrm rot="-102414">
            <a:off x="11802193" y="4814666"/>
            <a:ext cx="4618912" cy="757273"/>
            <a:chOff x="0" y="0"/>
            <a:chExt cx="6158550" cy="1009697"/>
          </a:xfrm>
        </p:grpSpPr>
        <p:grpSp>
          <p:nvGrpSpPr>
            <p:cNvPr name="Group 9" id="9"/>
            <p:cNvGrpSpPr/>
            <p:nvPr/>
          </p:nvGrpSpPr>
          <p:grpSpPr>
            <a:xfrm rot="0">
              <a:off x="0" y="0"/>
              <a:ext cx="6158550" cy="1009697"/>
              <a:chOff x="0" y="0"/>
              <a:chExt cx="11797642" cy="1934229"/>
            </a:xfrm>
          </p:grpSpPr>
          <p:sp>
            <p:nvSpPr>
              <p:cNvPr name="Freeform 10" id="10"/>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11" id="11"/>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12" id="12"/>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SYNTHESIS 2</a:t>
              </a:r>
            </a:p>
          </p:txBody>
        </p:sp>
      </p:grpSp>
      <p:sp>
        <p:nvSpPr>
          <p:cNvPr name="TextBox 13" id="13"/>
          <p:cNvSpPr txBox="true"/>
          <p:nvPr/>
        </p:nvSpPr>
        <p:spPr>
          <a:xfrm rot="0">
            <a:off x="12105209" y="5902100"/>
            <a:ext cx="4516239" cy="1583625"/>
          </a:xfrm>
          <a:prstGeom prst="rect">
            <a:avLst/>
          </a:prstGeom>
        </p:spPr>
        <p:txBody>
          <a:bodyPr anchor="t" rtlCol="false" tIns="0" lIns="0" bIns="0" rIns="0">
            <a:spAutoFit/>
          </a:bodyPr>
          <a:lstStyle/>
          <a:p>
            <a:pPr algn="l">
              <a:lnSpc>
                <a:spcPts val="3100"/>
              </a:lnSpc>
            </a:pPr>
            <a:r>
              <a:rPr lang="en-US" sz="3100" spc="62">
                <a:solidFill>
                  <a:srgbClr val="000000"/>
                </a:solidFill>
                <a:latin typeface="One Little Font"/>
                <a:ea typeface="One Little Font"/>
                <a:cs typeface="One Little Font"/>
                <a:sym typeface="One Little Font"/>
              </a:rPr>
              <a:t>Wow any audience with your Canva presentation. Design, plan and present all in one place.</a:t>
            </a:r>
          </a:p>
        </p:txBody>
      </p:sp>
      <p:grpSp>
        <p:nvGrpSpPr>
          <p:cNvPr name="Group 14" id="14"/>
          <p:cNvGrpSpPr/>
          <p:nvPr/>
        </p:nvGrpSpPr>
        <p:grpSpPr>
          <a:xfrm rot="-102414">
            <a:off x="3511266" y="7234294"/>
            <a:ext cx="4618912" cy="757273"/>
            <a:chOff x="0" y="0"/>
            <a:chExt cx="6158550" cy="1009697"/>
          </a:xfrm>
        </p:grpSpPr>
        <p:grpSp>
          <p:nvGrpSpPr>
            <p:cNvPr name="Group 15" id="15"/>
            <p:cNvGrpSpPr/>
            <p:nvPr/>
          </p:nvGrpSpPr>
          <p:grpSpPr>
            <a:xfrm rot="0">
              <a:off x="0" y="0"/>
              <a:ext cx="6158550" cy="1009697"/>
              <a:chOff x="0" y="0"/>
              <a:chExt cx="11797642" cy="1934229"/>
            </a:xfrm>
          </p:grpSpPr>
          <p:sp>
            <p:nvSpPr>
              <p:cNvPr name="Freeform 16" id="16"/>
              <p:cNvSpPr/>
              <p:nvPr/>
            </p:nvSpPr>
            <p:spPr>
              <a:xfrm flipH="false" flipV="false" rot="0">
                <a:off x="12700" y="12700"/>
                <a:ext cx="11772242" cy="1908829"/>
              </a:xfrm>
              <a:custGeom>
                <a:avLst/>
                <a:gdLst/>
                <a:ahLst/>
                <a:cxnLst/>
                <a:rect r="r" b="b" t="t" l="l"/>
                <a:pathLst>
                  <a:path h="1908829" w="11772242">
                    <a:moveTo>
                      <a:pt x="10815296" y="1908829"/>
                    </a:moveTo>
                    <a:lnTo>
                      <a:pt x="956945" y="1908829"/>
                    </a:lnTo>
                    <a:cubicBezTo>
                      <a:pt x="428371" y="1908829"/>
                      <a:pt x="0" y="1480331"/>
                      <a:pt x="0" y="954414"/>
                    </a:cubicBezTo>
                    <a:cubicBezTo>
                      <a:pt x="0" y="428371"/>
                      <a:pt x="428371" y="0"/>
                      <a:pt x="956945" y="0"/>
                    </a:cubicBezTo>
                    <a:lnTo>
                      <a:pt x="10815296" y="0"/>
                    </a:lnTo>
                    <a:cubicBezTo>
                      <a:pt x="11343743" y="0"/>
                      <a:pt x="11772242" y="428371"/>
                      <a:pt x="11772242" y="954414"/>
                    </a:cubicBezTo>
                    <a:cubicBezTo>
                      <a:pt x="11772242" y="1480331"/>
                      <a:pt x="11343744" y="1908829"/>
                      <a:pt x="10815296" y="1908829"/>
                    </a:cubicBezTo>
                    <a:close/>
                  </a:path>
                </a:pathLst>
              </a:custGeom>
              <a:solidFill>
                <a:srgbClr val="EFAFB2"/>
              </a:solidFill>
            </p:spPr>
          </p:sp>
          <p:sp>
            <p:nvSpPr>
              <p:cNvPr name="Freeform 17" id="17"/>
              <p:cNvSpPr/>
              <p:nvPr/>
            </p:nvSpPr>
            <p:spPr>
              <a:xfrm flipH="false" flipV="false" rot="0">
                <a:off x="0" y="0"/>
                <a:ext cx="11797642" cy="1934229"/>
              </a:xfrm>
              <a:custGeom>
                <a:avLst/>
                <a:gdLst/>
                <a:ahLst/>
                <a:cxnLst/>
                <a:rect r="r" b="b" t="t" l="l"/>
                <a:pathLst>
                  <a:path h="1934229" w="11797642">
                    <a:moveTo>
                      <a:pt x="10827996" y="0"/>
                    </a:moveTo>
                    <a:lnTo>
                      <a:pt x="969645" y="0"/>
                    </a:lnTo>
                    <a:cubicBezTo>
                      <a:pt x="434975" y="0"/>
                      <a:pt x="0" y="434975"/>
                      <a:pt x="0" y="967114"/>
                    </a:cubicBezTo>
                    <a:cubicBezTo>
                      <a:pt x="0" y="1499254"/>
                      <a:pt x="434975" y="1934229"/>
                      <a:pt x="969645" y="1934229"/>
                    </a:cubicBezTo>
                    <a:lnTo>
                      <a:pt x="10827996" y="1934229"/>
                    </a:lnTo>
                    <a:cubicBezTo>
                      <a:pt x="11362667" y="1934229"/>
                      <a:pt x="11797642" y="1499254"/>
                      <a:pt x="11797642" y="967114"/>
                    </a:cubicBezTo>
                    <a:cubicBezTo>
                      <a:pt x="11797642" y="434975"/>
                      <a:pt x="11362667" y="0"/>
                      <a:pt x="10827996" y="0"/>
                    </a:cubicBezTo>
                    <a:close/>
                    <a:moveTo>
                      <a:pt x="10827996" y="1908829"/>
                    </a:moveTo>
                    <a:lnTo>
                      <a:pt x="969645" y="1908829"/>
                    </a:lnTo>
                    <a:cubicBezTo>
                      <a:pt x="448945" y="1908829"/>
                      <a:pt x="25400" y="1485284"/>
                      <a:pt x="25400" y="967114"/>
                    </a:cubicBezTo>
                    <a:cubicBezTo>
                      <a:pt x="25400" y="448945"/>
                      <a:pt x="448945" y="25400"/>
                      <a:pt x="969645" y="25400"/>
                    </a:cubicBezTo>
                    <a:lnTo>
                      <a:pt x="10827996" y="25400"/>
                    </a:lnTo>
                    <a:cubicBezTo>
                      <a:pt x="11348696" y="25400"/>
                      <a:pt x="11772242" y="448945"/>
                      <a:pt x="11772242" y="967114"/>
                    </a:cubicBezTo>
                    <a:cubicBezTo>
                      <a:pt x="11772242" y="1485284"/>
                      <a:pt x="11348696" y="1908829"/>
                      <a:pt x="10827996" y="1908829"/>
                    </a:cubicBezTo>
                    <a:close/>
                  </a:path>
                </a:pathLst>
              </a:custGeom>
              <a:solidFill>
                <a:srgbClr val="EFAFB2"/>
              </a:solidFill>
            </p:spPr>
          </p:sp>
        </p:grpSp>
        <p:sp>
          <p:nvSpPr>
            <p:cNvPr name="TextBox 18" id="18"/>
            <p:cNvSpPr txBox="true"/>
            <p:nvPr/>
          </p:nvSpPr>
          <p:spPr>
            <a:xfrm rot="0">
              <a:off x="190182" y="252750"/>
              <a:ext cx="5778186" cy="561346"/>
            </a:xfrm>
            <a:prstGeom prst="rect">
              <a:avLst/>
            </a:prstGeom>
          </p:spPr>
          <p:txBody>
            <a:bodyPr anchor="t" rtlCol="false" tIns="0" lIns="0" bIns="0" rIns="0">
              <a:spAutoFit/>
            </a:bodyPr>
            <a:lstStyle/>
            <a:p>
              <a:pPr algn="ctr">
                <a:lnSpc>
                  <a:spcPts val="3071"/>
                </a:lnSpc>
              </a:pPr>
              <a:r>
                <a:rPr lang="en-US" sz="3071">
                  <a:solidFill>
                    <a:srgbClr val="0C0D0E"/>
                  </a:solidFill>
                  <a:latin typeface="One Little Font"/>
                  <a:ea typeface="One Little Font"/>
                  <a:cs typeface="One Little Font"/>
                  <a:sym typeface="One Little Font"/>
                </a:rPr>
                <a:t>SYNTHESIS 3</a:t>
              </a:r>
            </a:p>
          </p:txBody>
        </p:sp>
      </p:grpSp>
      <p:sp>
        <p:nvSpPr>
          <p:cNvPr name="TextBox 19" id="19"/>
          <p:cNvSpPr txBox="true"/>
          <p:nvPr/>
        </p:nvSpPr>
        <p:spPr>
          <a:xfrm rot="0">
            <a:off x="3814281" y="8321728"/>
            <a:ext cx="4516239" cy="1583625"/>
          </a:xfrm>
          <a:prstGeom prst="rect">
            <a:avLst/>
          </a:prstGeom>
        </p:spPr>
        <p:txBody>
          <a:bodyPr anchor="t" rtlCol="false" tIns="0" lIns="0" bIns="0" rIns="0">
            <a:spAutoFit/>
          </a:bodyPr>
          <a:lstStyle/>
          <a:p>
            <a:pPr algn="l">
              <a:lnSpc>
                <a:spcPts val="3100"/>
              </a:lnSpc>
            </a:pPr>
            <a:r>
              <a:rPr lang="en-US" sz="3100" spc="62">
                <a:solidFill>
                  <a:srgbClr val="000000"/>
                </a:solidFill>
                <a:latin typeface="One Little Font"/>
                <a:ea typeface="One Little Font"/>
                <a:cs typeface="One Little Font"/>
                <a:sym typeface="One Little Font"/>
              </a:rPr>
              <a:t>Wow any audience with your Canva presentation. Design, plan and present all in one place.</a:t>
            </a:r>
          </a:p>
        </p:txBody>
      </p:sp>
      <p:sp>
        <p:nvSpPr>
          <p:cNvPr name="Freeform 20" id="20"/>
          <p:cNvSpPr/>
          <p:nvPr/>
        </p:nvSpPr>
        <p:spPr>
          <a:xfrm flipH="false" flipV="false" rot="0">
            <a:off x="1294811" y="1714530"/>
            <a:ext cx="15698378" cy="9419027"/>
          </a:xfrm>
          <a:custGeom>
            <a:avLst/>
            <a:gdLst/>
            <a:ahLst/>
            <a:cxnLst/>
            <a:rect r="r" b="b" t="t" l="l"/>
            <a:pathLst>
              <a:path h="9419027" w="15698378">
                <a:moveTo>
                  <a:pt x="0" y="0"/>
                </a:moveTo>
                <a:lnTo>
                  <a:pt x="15698378" y="0"/>
                </a:lnTo>
                <a:lnTo>
                  <a:pt x="15698378" y="9419026"/>
                </a:lnTo>
                <a:lnTo>
                  <a:pt x="0" y="9419026"/>
                </a:lnTo>
                <a:lnTo>
                  <a:pt x="0" y="0"/>
                </a:lnTo>
                <a:close/>
              </a:path>
            </a:pathLst>
          </a:custGeom>
          <a:blipFill>
            <a:blip r:embed="rId2"/>
            <a:stretch>
              <a:fillRect l="0" t="0" r="0" b="0"/>
            </a:stretch>
          </a:blipFill>
        </p:spPr>
      </p:sp>
      <p:sp>
        <p:nvSpPr>
          <p:cNvPr name="TextBox 21" id="21"/>
          <p:cNvSpPr txBox="true"/>
          <p:nvPr/>
        </p:nvSpPr>
        <p:spPr>
          <a:xfrm rot="0">
            <a:off x="1049843" y="2456973"/>
            <a:ext cx="7899123" cy="2123885"/>
          </a:xfrm>
          <a:prstGeom prst="rect">
            <a:avLst/>
          </a:prstGeom>
        </p:spPr>
        <p:txBody>
          <a:bodyPr anchor="t" rtlCol="false" tIns="0" lIns="0" bIns="0" rIns="0">
            <a:spAutoFit/>
          </a:bodyPr>
          <a:lstStyle/>
          <a:p>
            <a:pPr algn="ctr">
              <a:lnSpc>
                <a:spcPts val="8224"/>
              </a:lnSpc>
            </a:pPr>
            <a:r>
              <a:rPr lang="en-US" sz="8224" spc="164">
                <a:solidFill>
                  <a:srgbClr val="0C0D0E"/>
                </a:solidFill>
                <a:latin typeface="One Little Font"/>
                <a:ea typeface="One Little Font"/>
                <a:cs typeface="One Little Font"/>
                <a:sym typeface="One Little Font"/>
              </a:rPr>
              <a:t>Setting an Intention</a:t>
            </a:r>
          </a:p>
        </p:txBody>
      </p:sp>
      <p:sp>
        <p:nvSpPr>
          <p:cNvPr name="Freeform 22" id="22"/>
          <p:cNvSpPr/>
          <p:nvPr/>
        </p:nvSpPr>
        <p:spPr>
          <a:xfrm flipH="false" flipV="false" rot="0">
            <a:off x="7284668" y="1124487"/>
            <a:ext cx="4507272" cy="1180086"/>
          </a:xfrm>
          <a:custGeom>
            <a:avLst/>
            <a:gdLst/>
            <a:ahLst/>
            <a:cxnLst/>
            <a:rect r="r" b="b" t="t" l="l"/>
            <a:pathLst>
              <a:path h="1180086" w="4507272">
                <a:moveTo>
                  <a:pt x="0" y="0"/>
                </a:moveTo>
                <a:lnTo>
                  <a:pt x="4507272" y="0"/>
                </a:lnTo>
                <a:lnTo>
                  <a:pt x="4507272"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3" id="23"/>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24" id="24"/>
          <p:cNvSpPr txBox="true"/>
          <p:nvPr/>
        </p:nvSpPr>
        <p:spPr>
          <a:xfrm rot="0">
            <a:off x="2262140" y="4886325"/>
            <a:ext cx="13373652" cy="5451735"/>
          </a:xfrm>
          <a:prstGeom prst="rect">
            <a:avLst/>
          </a:prstGeom>
        </p:spPr>
        <p:txBody>
          <a:bodyPr anchor="t" rtlCol="false" tIns="0" lIns="0" bIns="0" rIns="0">
            <a:spAutoFit/>
          </a:bodyPr>
          <a:lstStyle/>
          <a:p>
            <a:pPr algn="ctr">
              <a:lnSpc>
                <a:spcPts val="7728"/>
              </a:lnSpc>
            </a:pPr>
            <a:r>
              <a:rPr lang="en-US" sz="4200">
                <a:solidFill>
                  <a:srgbClr val="000000"/>
                </a:solidFill>
                <a:latin typeface="One Little Font"/>
                <a:ea typeface="One Little Font"/>
                <a:cs typeface="One Little Font"/>
                <a:sym typeface="One Little Font"/>
              </a:rPr>
              <a:t>Encouraging – Open-Minded – Patient – Determined – Honest – Grateful – Helpful – Compassionate – Hardworking – Curious – Hopeful – Flexible – Caring – Peaceful – Positive – Confident – Generous – Inclusive – Listener – Thoughtful – Responsible – Trustworthy – Gentle</a:t>
            </a:r>
          </a:p>
          <a:p>
            <a:pPr algn="ctr">
              <a:lnSpc>
                <a:spcPts val="3919"/>
              </a:lnSpc>
              <a:spcBef>
                <a:spcPct val="0"/>
              </a:spcBef>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1401217" y="231751"/>
            <a:ext cx="2846277" cy="2266672"/>
          </a:xfrm>
          <a:custGeom>
            <a:avLst/>
            <a:gdLst/>
            <a:ahLst/>
            <a:cxnLst/>
            <a:rect r="r" b="b" t="t" l="l"/>
            <a:pathLst>
              <a:path h="2266672" w="2846277">
                <a:moveTo>
                  <a:pt x="0" y="0"/>
                </a:moveTo>
                <a:lnTo>
                  <a:pt x="2846278" y="0"/>
                </a:lnTo>
                <a:lnTo>
                  <a:pt x="2846278"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7476025" y="3216935"/>
            <a:ext cx="4032478" cy="4684571"/>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15467" r="0" b="-15467"/>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479477">
            <a:off x="11923864" y="4665545"/>
            <a:ext cx="4032478" cy="4684571"/>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28124" r="0" b="-28124"/>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5" id="15"/>
          <p:cNvSpPr txBox="true"/>
          <p:nvPr/>
        </p:nvSpPr>
        <p:spPr>
          <a:xfrm rot="547282">
            <a:off x="11694059" y="8454757"/>
            <a:ext cx="3869379" cy="851601"/>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a journal by Positive Kids World</a:t>
            </a:r>
          </a:p>
        </p:txBody>
      </p:sp>
      <p:sp>
        <p:nvSpPr>
          <p:cNvPr name="TextBox 16" id="16"/>
          <p:cNvSpPr txBox="true"/>
          <p:nvPr/>
        </p:nvSpPr>
        <p:spPr>
          <a:xfrm rot="137269">
            <a:off x="1835941" y="270543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17" id="1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18" id="18"/>
          <p:cNvSpPr txBox="true"/>
          <p:nvPr/>
        </p:nvSpPr>
        <p:spPr>
          <a:xfrm rot="-158234">
            <a:off x="7728177" y="6976045"/>
            <a:ext cx="3532994" cy="851601"/>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Lisa Frenkel </a:t>
            </a:r>
          </a:p>
          <a:p>
            <a:pPr algn="l">
              <a:lnSpc>
                <a:spcPts val="3240"/>
              </a:lnSpc>
            </a:pPr>
            <a:r>
              <a:rPr lang="en-US" sz="3600" spc="72">
                <a:solidFill>
                  <a:srgbClr val="000000"/>
                </a:solidFill>
                <a:latin typeface="One Little Font"/>
                <a:ea typeface="One Little Font"/>
                <a:cs typeface="One Little Font"/>
                <a:sym typeface="One Little Font"/>
              </a:rPr>
              <a:t>     Riddiough</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173474" y="100213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554550" y="421059"/>
            <a:ext cx="5825088" cy="880869"/>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Wooly Bully</a:t>
            </a:r>
          </a:p>
        </p:txBody>
      </p:sp>
      <p:sp>
        <p:nvSpPr>
          <p:cNvPr name="TextBox 4" id="4"/>
          <p:cNvSpPr txBox="true"/>
          <p:nvPr/>
        </p:nvSpPr>
        <p:spPr>
          <a:xfrm rot="-101088">
            <a:off x="1964522" y="1133075"/>
            <a:ext cx="15084990" cy="14492605"/>
          </a:xfrm>
          <a:prstGeom prst="rect">
            <a:avLst/>
          </a:prstGeom>
        </p:spPr>
        <p:txBody>
          <a:bodyPr anchor="t" rtlCol="false" tIns="0" lIns="0" bIns="0" rIns="0">
            <a:spAutoFit/>
          </a:bodyPr>
          <a:lstStyle/>
          <a:p>
            <a:pPr algn="l">
              <a:lnSpc>
                <a:spcPts val="4639"/>
              </a:lnSpc>
            </a:pPr>
            <a:r>
              <a:rPr lang="en-US" sz="2899">
                <a:solidFill>
                  <a:srgbClr val="000000"/>
                </a:solidFill>
                <a:latin typeface="One Little Font"/>
                <a:ea typeface="One Little Font"/>
                <a:cs typeface="One Little Font"/>
                <a:sym typeface="One Little Font"/>
              </a:rPr>
              <a:t>This</a:t>
            </a:r>
            <a:r>
              <a:rPr lang="en-US" sz="2899">
                <a:solidFill>
                  <a:srgbClr val="000000"/>
                </a:solidFill>
                <a:latin typeface="One Little Font"/>
                <a:ea typeface="One Little Font"/>
                <a:cs typeface="One Little Font"/>
                <a:sym typeface="One Little Font"/>
              </a:rPr>
              <a:t> game requires a little more comfort, however, it is a great way for students to move around and work together. Divide the class into two teams. Draw or create an invisible divider down the middle of the room. Ask students to stand with their team in a line equal distance away from the center line. (This game is based off of Rock-Paper-Scissors concept, so you may have to play basic Rock-Paper-Scissors first.)</a:t>
            </a:r>
          </a:p>
          <a:p>
            <a:pPr algn="l">
              <a:lnSpc>
                <a:spcPts val="4639"/>
              </a:lnSpc>
            </a:pPr>
          </a:p>
          <a:p>
            <a:pPr algn="ctr">
              <a:lnSpc>
                <a:spcPts val="4639"/>
              </a:lnSpc>
            </a:pPr>
            <a:r>
              <a:rPr lang="en-US" b="true" sz="2899" u="sng">
                <a:solidFill>
                  <a:srgbClr val="000000"/>
                </a:solidFill>
                <a:latin typeface="One Little Font Bold"/>
                <a:ea typeface="One Little Font Bold"/>
                <a:cs typeface="One Little Font Bold"/>
                <a:sym typeface="One Little Font Bold"/>
              </a:rPr>
              <a:t>Sheep</a:t>
            </a:r>
            <a:r>
              <a:rPr lang="en-US" b="true" sz="2899">
                <a:solidFill>
                  <a:srgbClr val="000000"/>
                </a:solidFill>
                <a:latin typeface="One Little Font Bold"/>
                <a:ea typeface="One Little Font Bold"/>
                <a:cs typeface="One Little Font Bold"/>
                <a:sym typeface="One Little Font Bold"/>
              </a:rPr>
              <a:t> (on all fours) outwits </a:t>
            </a:r>
            <a:r>
              <a:rPr lang="en-US" b="true" sz="2899" u="sng">
                <a:solidFill>
                  <a:srgbClr val="000000"/>
                </a:solidFill>
                <a:latin typeface="One Little Font Bold"/>
                <a:ea typeface="One Little Font Bold"/>
                <a:cs typeface="One Little Font Bold"/>
                <a:sym typeface="One Little Font Bold"/>
              </a:rPr>
              <a:t>Shepherd</a:t>
            </a:r>
            <a:r>
              <a:rPr lang="en-US" b="true" sz="2899">
                <a:solidFill>
                  <a:srgbClr val="000000"/>
                </a:solidFill>
                <a:latin typeface="One Little Font Bold"/>
                <a:ea typeface="One Little Font Bold"/>
                <a:cs typeface="One Little Font Bold"/>
                <a:sym typeface="One Little Font Bold"/>
              </a:rPr>
              <a:t> (stand tall)</a:t>
            </a:r>
          </a:p>
          <a:p>
            <a:pPr algn="ctr">
              <a:lnSpc>
                <a:spcPts val="4639"/>
              </a:lnSpc>
            </a:pPr>
            <a:r>
              <a:rPr lang="en-US" b="true" sz="2899" u="sng">
                <a:solidFill>
                  <a:srgbClr val="000000"/>
                </a:solidFill>
                <a:latin typeface="One Little Font Bold"/>
                <a:ea typeface="One Little Font Bold"/>
                <a:cs typeface="One Little Font Bold"/>
                <a:sym typeface="One Little Font Bold"/>
              </a:rPr>
              <a:t>Shepherd </a:t>
            </a:r>
            <a:r>
              <a:rPr lang="en-US" b="true" sz="2899">
                <a:solidFill>
                  <a:srgbClr val="000000"/>
                </a:solidFill>
                <a:latin typeface="One Little Font Bold"/>
                <a:ea typeface="One Little Font Bold"/>
                <a:cs typeface="One Little Font Bold"/>
                <a:sym typeface="One Little Font Bold"/>
              </a:rPr>
              <a:t>(stand tall) outwits </a:t>
            </a:r>
            <a:r>
              <a:rPr lang="en-US" b="true" sz="2899" u="sng">
                <a:solidFill>
                  <a:srgbClr val="000000"/>
                </a:solidFill>
                <a:latin typeface="One Little Font Bold"/>
                <a:ea typeface="One Little Font Bold"/>
                <a:cs typeface="One Little Font Bold"/>
                <a:sym typeface="One Little Font Bold"/>
              </a:rPr>
              <a:t>Wooly Bully</a:t>
            </a:r>
            <a:r>
              <a:rPr lang="en-US" b="true" sz="2899">
                <a:solidFill>
                  <a:srgbClr val="000000"/>
                </a:solidFill>
                <a:latin typeface="One Little Font Bold"/>
                <a:ea typeface="One Little Font Bold"/>
                <a:cs typeface="One Little Font Bold"/>
                <a:sym typeface="One Little Font Bold"/>
              </a:rPr>
              <a:t> (monster like with hands raised)</a:t>
            </a:r>
          </a:p>
          <a:p>
            <a:pPr algn="ctr">
              <a:lnSpc>
                <a:spcPts val="4639"/>
              </a:lnSpc>
            </a:pPr>
            <a:r>
              <a:rPr lang="en-US" b="true" sz="2899" u="sng">
                <a:solidFill>
                  <a:srgbClr val="000000"/>
                </a:solidFill>
                <a:latin typeface="One Little Font Bold"/>
                <a:ea typeface="One Little Font Bold"/>
                <a:cs typeface="One Little Font Bold"/>
                <a:sym typeface="One Little Font Bold"/>
              </a:rPr>
              <a:t>Wooly Bully</a:t>
            </a:r>
            <a:r>
              <a:rPr lang="en-US" b="true" sz="2899">
                <a:solidFill>
                  <a:srgbClr val="000000"/>
                </a:solidFill>
                <a:latin typeface="One Little Font Bold"/>
                <a:ea typeface="One Little Font Bold"/>
                <a:cs typeface="One Little Font Bold"/>
                <a:sym typeface="One Little Font Bold"/>
              </a:rPr>
              <a:t> (monster like with hands raised) outwits </a:t>
            </a:r>
            <a:r>
              <a:rPr lang="en-US" b="true" sz="2899" u="sng">
                <a:solidFill>
                  <a:srgbClr val="000000"/>
                </a:solidFill>
                <a:latin typeface="One Little Font Bold"/>
                <a:ea typeface="One Little Font Bold"/>
                <a:cs typeface="One Little Font Bold"/>
                <a:sym typeface="One Little Font Bold"/>
              </a:rPr>
              <a:t>Sheep</a:t>
            </a:r>
            <a:r>
              <a:rPr lang="en-US" b="true" sz="2899">
                <a:solidFill>
                  <a:srgbClr val="000000"/>
                </a:solidFill>
                <a:latin typeface="One Little Font Bold"/>
                <a:ea typeface="One Little Font Bold"/>
                <a:cs typeface="One Little Font Bold"/>
                <a:sym typeface="One Little Font Bold"/>
              </a:rPr>
              <a:t> (on all fours)</a:t>
            </a:r>
          </a:p>
          <a:p>
            <a:pPr algn="l">
              <a:lnSpc>
                <a:spcPts val="4639"/>
              </a:lnSpc>
            </a:pPr>
            <a:r>
              <a:rPr lang="en-US" b="true" sz="2899">
                <a:solidFill>
                  <a:srgbClr val="000000"/>
                </a:solidFill>
                <a:latin typeface="One Little Font Bold"/>
                <a:ea typeface="One Little Font Bold"/>
                <a:cs typeface="One Little Font Bold"/>
                <a:sym typeface="One Little Font Bold"/>
              </a:rPr>
              <a:t> </a:t>
            </a:r>
          </a:p>
          <a:p>
            <a:pPr algn="l">
              <a:lnSpc>
                <a:spcPts val="4639"/>
              </a:lnSpc>
            </a:pPr>
            <a:r>
              <a:rPr lang="en-US" sz="2899">
                <a:solidFill>
                  <a:srgbClr val="000000"/>
                </a:solidFill>
                <a:latin typeface="One Little Font"/>
                <a:ea typeface="One Little Font"/>
                <a:cs typeface="One Little Font"/>
                <a:sym typeface="One Little Font"/>
              </a:rPr>
              <a:t>The teacher draws a name from each team. They get to choose their action. Each team huddles up and the decision maker whispers what the action will be. </a:t>
            </a:r>
          </a:p>
          <a:p>
            <a:pPr algn="l">
              <a:lnSpc>
                <a:spcPts val="4639"/>
              </a:lnSpc>
            </a:pPr>
            <a:r>
              <a:rPr lang="en-US" sz="2899">
                <a:solidFill>
                  <a:srgbClr val="000000"/>
                </a:solidFill>
                <a:latin typeface="One Little Font"/>
                <a:ea typeface="One Little Font"/>
                <a:cs typeface="One Little Font"/>
                <a:sym typeface="One Little Font"/>
              </a:rPr>
              <a:t>The teacher calls, “Uno, dos, one, two, tres, quatro.” (You can play the song for even more fun.) When you get to the quatro the team displays their action. The team that “outwits” the other team gets to take one step towards the center line. The first team to reach the center line is the winning team!</a:t>
            </a:r>
          </a:p>
          <a:p>
            <a:pPr algn="l">
              <a:lnSpc>
                <a:spcPts val="4639"/>
              </a:lnSpc>
            </a:pPr>
          </a:p>
          <a:p>
            <a:pPr algn="l">
              <a:lnSpc>
                <a:spcPts val="4639"/>
              </a:lnSpc>
            </a:pPr>
          </a:p>
          <a:p>
            <a:pPr algn="l">
              <a:lnSpc>
                <a:spcPts val="4639"/>
              </a:lnSpc>
            </a:pPr>
          </a:p>
          <a:p>
            <a:pPr algn="l">
              <a:lnSpc>
                <a:spcPts val="4639"/>
              </a:lnSpc>
            </a:pPr>
          </a:p>
          <a:p>
            <a:pPr algn="l">
              <a:lnSpc>
                <a:spcPts val="4639"/>
              </a:lnSpc>
            </a:pPr>
          </a:p>
          <a:p>
            <a:pPr algn="l">
              <a:lnSpc>
                <a:spcPts val="4639"/>
              </a:lnSpc>
            </a:pPr>
          </a:p>
          <a:p>
            <a:pPr algn="l">
              <a:lnSpc>
                <a:spcPts val="4639"/>
              </a:lnSpc>
            </a:pPr>
          </a:p>
          <a:p>
            <a:pPr algn="l">
              <a:lnSpc>
                <a:spcPts val="4639"/>
              </a:lnSpc>
            </a:pPr>
          </a:p>
          <a:p>
            <a:pPr algn="l">
              <a:lnSpc>
                <a:spcPts val="4639"/>
              </a:lnSpc>
            </a:pPr>
          </a:p>
          <a:p>
            <a:pPr algn="l">
              <a:lnSpc>
                <a:spcPts val="4639"/>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2877525" y="1028700"/>
            <a:ext cx="12532950" cy="17232806"/>
          </a:xfrm>
          <a:custGeom>
            <a:avLst/>
            <a:gdLst/>
            <a:ahLst/>
            <a:cxnLst/>
            <a:rect r="r" b="b" t="t" l="l"/>
            <a:pathLst>
              <a:path h="17232806" w="12532950">
                <a:moveTo>
                  <a:pt x="0" y="0"/>
                </a:moveTo>
                <a:lnTo>
                  <a:pt x="12532950" y="0"/>
                </a:lnTo>
                <a:lnTo>
                  <a:pt x="12532950" y="17232806"/>
                </a:lnTo>
                <a:lnTo>
                  <a:pt x="0" y="172328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689592" y="3872565"/>
            <a:ext cx="10908816" cy="2177235"/>
            <a:chOff x="0" y="0"/>
            <a:chExt cx="14545088" cy="2902980"/>
          </a:xfrm>
        </p:grpSpPr>
        <p:grpSp>
          <p:nvGrpSpPr>
            <p:cNvPr name="Group 4" id="4"/>
            <p:cNvGrpSpPr/>
            <p:nvPr/>
          </p:nvGrpSpPr>
          <p:grpSpPr>
            <a:xfrm rot="-102414">
              <a:off x="1182559" y="180837"/>
              <a:ext cx="12179970" cy="2541306"/>
              <a:chOff x="0" y="0"/>
              <a:chExt cx="9294627" cy="1939290"/>
            </a:xfrm>
          </p:grpSpPr>
          <p:sp>
            <p:nvSpPr>
              <p:cNvPr name="Freeform 5" id="5"/>
              <p:cNvSpPr/>
              <p:nvPr/>
            </p:nvSpPr>
            <p:spPr>
              <a:xfrm flipH="false" flipV="false" rot="0">
                <a:off x="12700" y="12700"/>
                <a:ext cx="9269227" cy="1913890"/>
              </a:xfrm>
              <a:custGeom>
                <a:avLst/>
                <a:gdLst/>
                <a:ahLst/>
                <a:cxnLst/>
                <a:rect r="r" b="b" t="t" l="l"/>
                <a:pathLst>
                  <a:path h="1913890" w="9269227">
                    <a:moveTo>
                      <a:pt x="8312282" y="1913890"/>
                    </a:moveTo>
                    <a:lnTo>
                      <a:pt x="956945" y="1913890"/>
                    </a:lnTo>
                    <a:cubicBezTo>
                      <a:pt x="428371" y="1913890"/>
                      <a:pt x="0" y="1485392"/>
                      <a:pt x="0" y="956945"/>
                    </a:cubicBezTo>
                    <a:cubicBezTo>
                      <a:pt x="0" y="428371"/>
                      <a:pt x="428371" y="0"/>
                      <a:pt x="956945" y="0"/>
                    </a:cubicBezTo>
                    <a:lnTo>
                      <a:pt x="8312282" y="0"/>
                    </a:lnTo>
                    <a:cubicBezTo>
                      <a:pt x="8840729" y="0"/>
                      <a:pt x="9269227" y="428371"/>
                      <a:pt x="9269227" y="956945"/>
                    </a:cubicBezTo>
                    <a:cubicBezTo>
                      <a:pt x="9269227" y="1485392"/>
                      <a:pt x="8840729" y="1913890"/>
                      <a:pt x="8312282" y="1913890"/>
                    </a:cubicBezTo>
                    <a:close/>
                  </a:path>
                </a:pathLst>
              </a:custGeom>
              <a:solidFill>
                <a:srgbClr val="EFAFB2"/>
              </a:solidFill>
            </p:spPr>
          </p:sp>
          <p:sp>
            <p:nvSpPr>
              <p:cNvPr name="Freeform 6" id="6"/>
              <p:cNvSpPr/>
              <p:nvPr/>
            </p:nvSpPr>
            <p:spPr>
              <a:xfrm flipH="false" flipV="false" rot="0">
                <a:off x="0" y="0"/>
                <a:ext cx="9294627" cy="1939290"/>
              </a:xfrm>
              <a:custGeom>
                <a:avLst/>
                <a:gdLst/>
                <a:ahLst/>
                <a:cxnLst/>
                <a:rect r="r" b="b" t="t" l="l"/>
                <a:pathLst>
                  <a:path h="1939290" w="9294627">
                    <a:moveTo>
                      <a:pt x="8324982" y="0"/>
                    </a:moveTo>
                    <a:lnTo>
                      <a:pt x="969645" y="0"/>
                    </a:lnTo>
                    <a:cubicBezTo>
                      <a:pt x="434975" y="0"/>
                      <a:pt x="0" y="434975"/>
                      <a:pt x="0" y="969645"/>
                    </a:cubicBezTo>
                    <a:cubicBezTo>
                      <a:pt x="0" y="1504315"/>
                      <a:pt x="434975" y="1939290"/>
                      <a:pt x="969645" y="1939290"/>
                    </a:cubicBezTo>
                    <a:lnTo>
                      <a:pt x="8324982" y="1939290"/>
                    </a:lnTo>
                    <a:cubicBezTo>
                      <a:pt x="8859652" y="1939290"/>
                      <a:pt x="9294627" y="1504315"/>
                      <a:pt x="9294627" y="969645"/>
                    </a:cubicBezTo>
                    <a:cubicBezTo>
                      <a:pt x="9294627" y="434975"/>
                      <a:pt x="8859652" y="0"/>
                      <a:pt x="8324982" y="0"/>
                    </a:cubicBezTo>
                    <a:close/>
                    <a:moveTo>
                      <a:pt x="8324982" y="1913890"/>
                    </a:moveTo>
                    <a:lnTo>
                      <a:pt x="969645" y="1913890"/>
                    </a:lnTo>
                    <a:cubicBezTo>
                      <a:pt x="448945" y="1913890"/>
                      <a:pt x="25400" y="1490345"/>
                      <a:pt x="25400" y="969645"/>
                    </a:cubicBezTo>
                    <a:cubicBezTo>
                      <a:pt x="25400" y="448945"/>
                      <a:pt x="448945" y="25400"/>
                      <a:pt x="969645" y="25400"/>
                    </a:cubicBezTo>
                    <a:lnTo>
                      <a:pt x="8324982" y="25400"/>
                    </a:lnTo>
                    <a:cubicBezTo>
                      <a:pt x="8845682" y="25400"/>
                      <a:pt x="9269227" y="448945"/>
                      <a:pt x="9269227" y="969645"/>
                    </a:cubicBezTo>
                    <a:cubicBezTo>
                      <a:pt x="9269227" y="1490345"/>
                      <a:pt x="8845682" y="1913890"/>
                      <a:pt x="8324982" y="1913890"/>
                    </a:cubicBezTo>
                    <a:close/>
                  </a:path>
                </a:pathLst>
              </a:custGeom>
              <a:solidFill>
                <a:srgbClr val="EFAFB2"/>
              </a:solidFill>
            </p:spPr>
          </p:sp>
        </p:grpSp>
        <p:sp>
          <p:nvSpPr>
            <p:cNvPr name="TextBox 7" id="7"/>
            <p:cNvSpPr txBox="true"/>
            <p:nvPr/>
          </p:nvSpPr>
          <p:spPr>
            <a:xfrm rot="-102414">
              <a:off x="22092" y="816077"/>
              <a:ext cx="14505161" cy="1413636"/>
            </a:xfrm>
            <a:prstGeom prst="rect">
              <a:avLst/>
            </a:prstGeom>
          </p:spPr>
          <p:txBody>
            <a:bodyPr anchor="t" rtlCol="false" tIns="0" lIns="0" bIns="0" rIns="0">
              <a:spAutoFit/>
            </a:bodyPr>
            <a:lstStyle/>
            <a:p>
              <a:pPr algn="ctr">
                <a:lnSpc>
                  <a:spcPts val="7711"/>
                </a:lnSpc>
              </a:pPr>
              <a:r>
                <a:rPr lang="en-US" sz="7711">
                  <a:solidFill>
                    <a:srgbClr val="0C0D0E"/>
                  </a:solidFill>
                  <a:latin typeface="One Little Font"/>
                  <a:ea typeface="One Little Font"/>
                  <a:cs typeface="One Little Font"/>
                  <a:sym typeface="One Little Font"/>
                </a:rPr>
                <a:t>YOU DID IT!</a:t>
              </a:r>
            </a:p>
          </p:txBody>
        </p:sp>
      </p:grpSp>
      <p:sp>
        <p:nvSpPr>
          <p:cNvPr name="Freeform 8" id="8"/>
          <p:cNvSpPr/>
          <p:nvPr/>
        </p:nvSpPr>
        <p:spPr>
          <a:xfrm flipH="false" flipV="false" rot="0">
            <a:off x="12338823" y="3872565"/>
            <a:ext cx="2023499" cy="1927843"/>
          </a:xfrm>
          <a:custGeom>
            <a:avLst/>
            <a:gdLst/>
            <a:ahLst/>
            <a:cxnLst/>
            <a:rect r="r" b="b" t="t" l="l"/>
            <a:pathLst>
              <a:path h="1927843" w="2023499">
                <a:moveTo>
                  <a:pt x="0" y="0"/>
                </a:moveTo>
                <a:lnTo>
                  <a:pt x="2023499" y="0"/>
                </a:lnTo>
                <a:lnTo>
                  <a:pt x="2023499" y="1927843"/>
                </a:lnTo>
                <a:lnTo>
                  <a:pt x="0" y="19278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4149355" y="6049800"/>
            <a:ext cx="10908816" cy="2177235"/>
            <a:chOff x="0" y="0"/>
            <a:chExt cx="14545088" cy="2902980"/>
          </a:xfrm>
        </p:grpSpPr>
        <p:grpSp>
          <p:nvGrpSpPr>
            <p:cNvPr name="Group 10" id="10"/>
            <p:cNvGrpSpPr/>
            <p:nvPr/>
          </p:nvGrpSpPr>
          <p:grpSpPr>
            <a:xfrm rot="-102414">
              <a:off x="1182559" y="180837"/>
              <a:ext cx="12179970" cy="2541306"/>
              <a:chOff x="0" y="0"/>
              <a:chExt cx="9294627" cy="1939290"/>
            </a:xfrm>
          </p:grpSpPr>
          <p:sp>
            <p:nvSpPr>
              <p:cNvPr name="Freeform 11" id="11"/>
              <p:cNvSpPr/>
              <p:nvPr/>
            </p:nvSpPr>
            <p:spPr>
              <a:xfrm flipH="false" flipV="false" rot="0">
                <a:off x="12700" y="12700"/>
                <a:ext cx="9269227" cy="1913890"/>
              </a:xfrm>
              <a:custGeom>
                <a:avLst/>
                <a:gdLst/>
                <a:ahLst/>
                <a:cxnLst/>
                <a:rect r="r" b="b" t="t" l="l"/>
                <a:pathLst>
                  <a:path h="1913890" w="9269227">
                    <a:moveTo>
                      <a:pt x="8312282" y="1913890"/>
                    </a:moveTo>
                    <a:lnTo>
                      <a:pt x="956945" y="1913890"/>
                    </a:lnTo>
                    <a:cubicBezTo>
                      <a:pt x="428371" y="1913890"/>
                      <a:pt x="0" y="1485392"/>
                      <a:pt x="0" y="956945"/>
                    </a:cubicBezTo>
                    <a:cubicBezTo>
                      <a:pt x="0" y="428371"/>
                      <a:pt x="428371" y="0"/>
                      <a:pt x="956945" y="0"/>
                    </a:cubicBezTo>
                    <a:lnTo>
                      <a:pt x="8312282" y="0"/>
                    </a:lnTo>
                    <a:cubicBezTo>
                      <a:pt x="8840729" y="0"/>
                      <a:pt x="9269227" y="428371"/>
                      <a:pt x="9269227" y="956945"/>
                    </a:cubicBezTo>
                    <a:cubicBezTo>
                      <a:pt x="9269227" y="1485392"/>
                      <a:pt x="8840729" y="1913890"/>
                      <a:pt x="8312282" y="1913890"/>
                    </a:cubicBezTo>
                    <a:close/>
                  </a:path>
                </a:pathLst>
              </a:custGeom>
              <a:solidFill>
                <a:srgbClr val="EFAFB2"/>
              </a:solidFill>
            </p:spPr>
          </p:sp>
          <p:sp>
            <p:nvSpPr>
              <p:cNvPr name="Freeform 12" id="12"/>
              <p:cNvSpPr/>
              <p:nvPr/>
            </p:nvSpPr>
            <p:spPr>
              <a:xfrm flipH="false" flipV="false" rot="0">
                <a:off x="0" y="0"/>
                <a:ext cx="9294627" cy="1939290"/>
              </a:xfrm>
              <a:custGeom>
                <a:avLst/>
                <a:gdLst/>
                <a:ahLst/>
                <a:cxnLst/>
                <a:rect r="r" b="b" t="t" l="l"/>
                <a:pathLst>
                  <a:path h="1939290" w="9294627">
                    <a:moveTo>
                      <a:pt x="8324982" y="0"/>
                    </a:moveTo>
                    <a:lnTo>
                      <a:pt x="969645" y="0"/>
                    </a:lnTo>
                    <a:cubicBezTo>
                      <a:pt x="434975" y="0"/>
                      <a:pt x="0" y="434975"/>
                      <a:pt x="0" y="969645"/>
                    </a:cubicBezTo>
                    <a:cubicBezTo>
                      <a:pt x="0" y="1504315"/>
                      <a:pt x="434975" y="1939290"/>
                      <a:pt x="969645" y="1939290"/>
                    </a:cubicBezTo>
                    <a:lnTo>
                      <a:pt x="8324982" y="1939290"/>
                    </a:lnTo>
                    <a:cubicBezTo>
                      <a:pt x="8859652" y="1939290"/>
                      <a:pt x="9294627" y="1504315"/>
                      <a:pt x="9294627" y="969645"/>
                    </a:cubicBezTo>
                    <a:cubicBezTo>
                      <a:pt x="9294627" y="434975"/>
                      <a:pt x="8859652" y="0"/>
                      <a:pt x="8324982" y="0"/>
                    </a:cubicBezTo>
                    <a:close/>
                    <a:moveTo>
                      <a:pt x="8324982" y="1913890"/>
                    </a:moveTo>
                    <a:lnTo>
                      <a:pt x="969645" y="1913890"/>
                    </a:lnTo>
                    <a:cubicBezTo>
                      <a:pt x="448945" y="1913890"/>
                      <a:pt x="25400" y="1490345"/>
                      <a:pt x="25400" y="969645"/>
                    </a:cubicBezTo>
                    <a:cubicBezTo>
                      <a:pt x="25400" y="448945"/>
                      <a:pt x="448945" y="25400"/>
                      <a:pt x="969645" y="25400"/>
                    </a:cubicBezTo>
                    <a:lnTo>
                      <a:pt x="8324982" y="25400"/>
                    </a:lnTo>
                    <a:cubicBezTo>
                      <a:pt x="8845682" y="25400"/>
                      <a:pt x="9269227" y="448945"/>
                      <a:pt x="9269227" y="969645"/>
                    </a:cubicBezTo>
                    <a:cubicBezTo>
                      <a:pt x="9269227" y="1490345"/>
                      <a:pt x="8845682" y="1913890"/>
                      <a:pt x="8324982" y="1913890"/>
                    </a:cubicBezTo>
                    <a:close/>
                  </a:path>
                </a:pathLst>
              </a:custGeom>
              <a:solidFill>
                <a:srgbClr val="EFAFB2"/>
              </a:solidFill>
            </p:spPr>
          </p:sp>
        </p:grpSp>
        <p:sp>
          <p:nvSpPr>
            <p:cNvPr name="TextBox 13" id="13"/>
            <p:cNvSpPr txBox="true"/>
            <p:nvPr/>
          </p:nvSpPr>
          <p:spPr>
            <a:xfrm rot="-102414">
              <a:off x="22092" y="816077"/>
              <a:ext cx="14505161" cy="1413636"/>
            </a:xfrm>
            <a:prstGeom prst="rect">
              <a:avLst/>
            </a:prstGeom>
          </p:spPr>
          <p:txBody>
            <a:bodyPr anchor="t" rtlCol="false" tIns="0" lIns="0" bIns="0" rIns="0">
              <a:spAutoFit/>
            </a:bodyPr>
            <a:lstStyle/>
            <a:p>
              <a:pPr algn="ctr">
                <a:lnSpc>
                  <a:spcPts val="7711"/>
                </a:lnSpc>
              </a:pPr>
              <a:r>
                <a:rPr lang="en-US" sz="7711">
                  <a:solidFill>
                    <a:srgbClr val="0C0D0E"/>
                  </a:solidFill>
                  <a:latin typeface="One Little Font"/>
                  <a:ea typeface="One Little Font"/>
                  <a:cs typeface="One Little Font"/>
                  <a:sym typeface="One Little Font"/>
                </a:rPr>
                <a:t>WEEK ONE </a:t>
              </a:r>
            </a:p>
          </p:txBody>
        </p:sp>
      </p:grpSp>
      <p:sp>
        <p:nvSpPr>
          <p:cNvPr name="Freeform 14" id="14"/>
          <p:cNvSpPr/>
          <p:nvPr/>
        </p:nvSpPr>
        <p:spPr>
          <a:xfrm flipH="false" flipV="false" rot="-1060884">
            <a:off x="3754669" y="5269574"/>
            <a:ext cx="2405343" cy="1788700"/>
          </a:xfrm>
          <a:custGeom>
            <a:avLst/>
            <a:gdLst/>
            <a:ahLst/>
            <a:cxnLst/>
            <a:rect r="r" b="b" t="t" l="l"/>
            <a:pathLst>
              <a:path h="1788700" w="2405343">
                <a:moveTo>
                  <a:pt x="0" y="0"/>
                </a:moveTo>
                <a:lnTo>
                  <a:pt x="2405343" y="0"/>
                </a:lnTo>
                <a:lnTo>
                  <a:pt x="2405343" y="1788700"/>
                </a:lnTo>
                <a:lnTo>
                  <a:pt x="0" y="17887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11811786" y="5586889"/>
            <a:ext cx="1879319" cy="2220761"/>
          </a:xfrm>
          <a:custGeom>
            <a:avLst/>
            <a:gdLst/>
            <a:ahLst/>
            <a:cxnLst/>
            <a:rect r="r" b="b" t="t" l="l"/>
            <a:pathLst>
              <a:path h="2220761" w="1879319">
                <a:moveTo>
                  <a:pt x="0" y="0"/>
                </a:moveTo>
                <a:lnTo>
                  <a:pt x="1879319" y="0"/>
                </a:lnTo>
                <a:lnTo>
                  <a:pt x="1879319" y="2220762"/>
                </a:lnTo>
                <a:lnTo>
                  <a:pt x="0" y="2220762"/>
                </a:lnTo>
                <a:lnTo>
                  <a:pt x="0" y="0"/>
                </a:lnTo>
                <a:close/>
              </a:path>
            </a:pathLst>
          </a:custGeom>
          <a:blipFill>
            <a:blip r:embed="rId8"/>
            <a:stretch>
              <a:fillRect l="0" t="0" r="0" b="0"/>
            </a:stretch>
          </a:blipFill>
        </p:spPr>
      </p:sp>
      <p:sp>
        <p:nvSpPr>
          <p:cNvPr name="Freeform 16" id="16"/>
          <p:cNvSpPr/>
          <p:nvPr/>
        </p:nvSpPr>
        <p:spPr>
          <a:xfrm flipH="false" flipV="false" rot="0">
            <a:off x="13499922" y="5298738"/>
            <a:ext cx="5291193" cy="5354183"/>
          </a:xfrm>
          <a:custGeom>
            <a:avLst/>
            <a:gdLst/>
            <a:ahLst/>
            <a:cxnLst/>
            <a:rect r="r" b="b" t="t" l="l"/>
            <a:pathLst>
              <a:path h="5354183" w="5291193">
                <a:moveTo>
                  <a:pt x="0" y="0"/>
                </a:moveTo>
                <a:lnTo>
                  <a:pt x="5291193" y="0"/>
                </a:lnTo>
                <a:lnTo>
                  <a:pt x="5291193" y="5354183"/>
                </a:lnTo>
                <a:lnTo>
                  <a:pt x="0" y="5354183"/>
                </a:lnTo>
                <a:lnTo>
                  <a:pt x="0" y="0"/>
                </a:lnTo>
                <a:close/>
              </a:path>
            </a:pathLst>
          </a:custGeom>
          <a:blipFill>
            <a:blip r:embed="rId9"/>
            <a:stretch>
              <a:fillRect l="0" t="0" r="0" b="0"/>
            </a:stretch>
          </a:blipFill>
        </p:spPr>
      </p:sp>
      <p:sp>
        <p:nvSpPr>
          <p:cNvPr name="TextBox 17" id="17"/>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581517" y="1930293"/>
            <a:ext cx="14830321" cy="8898193"/>
          </a:xfrm>
          <a:custGeom>
            <a:avLst/>
            <a:gdLst/>
            <a:ahLst/>
            <a:cxnLst/>
            <a:rect r="r" b="b" t="t" l="l"/>
            <a:pathLst>
              <a:path h="8898193" w="14830321">
                <a:moveTo>
                  <a:pt x="0" y="0"/>
                </a:moveTo>
                <a:lnTo>
                  <a:pt x="14830322" y="0"/>
                </a:lnTo>
                <a:lnTo>
                  <a:pt x="14830322" y="8898193"/>
                </a:lnTo>
                <a:lnTo>
                  <a:pt x="0" y="8898193"/>
                </a:lnTo>
                <a:lnTo>
                  <a:pt x="0" y="0"/>
                </a:lnTo>
                <a:close/>
              </a:path>
            </a:pathLst>
          </a:custGeom>
          <a:blipFill>
            <a:blip r:embed="rId2"/>
            <a:stretch>
              <a:fillRect l="0" t="0" r="0" b="0"/>
            </a:stretch>
          </a:blipFill>
        </p:spPr>
      </p:sp>
      <p:sp>
        <p:nvSpPr>
          <p:cNvPr name="Freeform 3" id="3"/>
          <p:cNvSpPr/>
          <p:nvPr/>
        </p:nvSpPr>
        <p:spPr>
          <a:xfrm flipH="false" flipV="false" rot="873511">
            <a:off x="12053295" y="1417299"/>
            <a:ext cx="5143132" cy="1157205"/>
          </a:xfrm>
          <a:custGeom>
            <a:avLst/>
            <a:gdLst/>
            <a:ahLst/>
            <a:cxnLst/>
            <a:rect r="r" b="b" t="t" l="l"/>
            <a:pathLst>
              <a:path h="1157205" w="5143132">
                <a:moveTo>
                  <a:pt x="0" y="0"/>
                </a:moveTo>
                <a:lnTo>
                  <a:pt x="5143132" y="0"/>
                </a:lnTo>
                <a:lnTo>
                  <a:pt x="5143132" y="1157204"/>
                </a:lnTo>
                <a:lnTo>
                  <a:pt x="0" y="11572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08317">
            <a:off x="545584" y="2094272"/>
            <a:ext cx="5531745" cy="968337"/>
          </a:xfrm>
          <a:custGeom>
            <a:avLst/>
            <a:gdLst/>
            <a:ahLst/>
            <a:cxnLst/>
            <a:rect r="r" b="b" t="t" l="l"/>
            <a:pathLst>
              <a:path h="968337" w="5531745">
                <a:moveTo>
                  <a:pt x="0" y="0"/>
                </a:moveTo>
                <a:lnTo>
                  <a:pt x="5531745" y="0"/>
                </a:lnTo>
                <a:lnTo>
                  <a:pt x="5531745" y="968338"/>
                </a:lnTo>
                <a:lnTo>
                  <a:pt x="0" y="968338"/>
                </a:lnTo>
                <a:lnTo>
                  <a:pt x="0" y="0"/>
                </a:lnTo>
                <a:close/>
              </a:path>
            </a:pathLst>
          </a:custGeom>
          <a:blipFill>
            <a:blip r:embed="rId5"/>
            <a:stretch>
              <a:fillRect l="0" t="-35674" r="0" b="0"/>
            </a:stretch>
          </a:blipFill>
        </p:spPr>
      </p:sp>
      <p:sp>
        <p:nvSpPr>
          <p:cNvPr name="TextBox 5" id="5"/>
          <p:cNvSpPr txBox="true"/>
          <p:nvPr/>
        </p:nvSpPr>
        <p:spPr>
          <a:xfrm rot="-114638">
            <a:off x="2945144" y="5402982"/>
            <a:ext cx="12388826" cy="2362834"/>
          </a:xfrm>
          <a:prstGeom prst="rect">
            <a:avLst/>
          </a:prstGeom>
        </p:spPr>
        <p:txBody>
          <a:bodyPr anchor="t" rtlCol="false" tIns="0" lIns="0" bIns="0" rIns="0">
            <a:spAutoFit/>
          </a:bodyPr>
          <a:lstStyle/>
          <a:p>
            <a:pPr algn="ctr">
              <a:lnSpc>
                <a:spcPts val="19408"/>
              </a:lnSpc>
            </a:pPr>
            <a:r>
              <a:rPr lang="en-US" sz="13863">
                <a:solidFill>
                  <a:srgbClr val="000000"/>
                </a:solidFill>
                <a:latin typeface="Montserrat"/>
                <a:ea typeface="Montserrat"/>
                <a:cs typeface="Montserrat"/>
                <a:sym typeface="Montserrat"/>
              </a:rPr>
              <a:t>Day One</a:t>
            </a:r>
          </a:p>
        </p:txBody>
      </p:sp>
      <p:grpSp>
        <p:nvGrpSpPr>
          <p:cNvPr name="Group 6" id="6"/>
          <p:cNvGrpSpPr/>
          <p:nvPr/>
        </p:nvGrpSpPr>
        <p:grpSpPr>
          <a:xfrm rot="-102414">
            <a:off x="4487805" y="4402334"/>
            <a:ext cx="9017747" cy="1482332"/>
            <a:chOff x="0" y="0"/>
            <a:chExt cx="12023662" cy="1976443"/>
          </a:xfrm>
        </p:grpSpPr>
        <p:grpSp>
          <p:nvGrpSpPr>
            <p:cNvPr name="Group 7" id="7"/>
            <p:cNvGrpSpPr/>
            <p:nvPr/>
          </p:nvGrpSpPr>
          <p:grpSpPr>
            <a:xfrm rot="0">
              <a:off x="0" y="0"/>
              <a:ext cx="12023662" cy="1976443"/>
              <a:chOff x="0" y="0"/>
              <a:chExt cx="11797642" cy="1939290"/>
            </a:xfrm>
          </p:grpSpPr>
          <p:sp>
            <p:nvSpPr>
              <p:cNvPr name="Freeform 8" id="8"/>
              <p:cNvSpPr/>
              <p:nvPr/>
            </p:nvSpPr>
            <p:spPr>
              <a:xfrm flipH="false" flipV="false" rot="0">
                <a:off x="12700" y="12700"/>
                <a:ext cx="11772242" cy="1913890"/>
              </a:xfrm>
              <a:custGeom>
                <a:avLst/>
                <a:gdLst/>
                <a:ahLst/>
                <a:cxnLst/>
                <a:rect r="r" b="b" t="t" l="l"/>
                <a:pathLst>
                  <a:path h="1913890" w="11772242">
                    <a:moveTo>
                      <a:pt x="10815296" y="1913890"/>
                    </a:moveTo>
                    <a:lnTo>
                      <a:pt x="956945" y="1913890"/>
                    </a:lnTo>
                    <a:cubicBezTo>
                      <a:pt x="428371" y="1913890"/>
                      <a:pt x="0" y="1485392"/>
                      <a:pt x="0" y="956945"/>
                    </a:cubicBezTo>
                    <a:cubicBezTo>
                      <a:pt x="0" y="428371"/>
                      <a:pt x="428371" y="0"/>
                      <a:pt x="956945" y="0"/>
                    </a:cubicBezTo>
                    <a:lnTo>
                      <a:pt x="10815296" y="0"/>
                    </a:lnTo>
                    <a:cubicBezTo>
                      <a:pt x="11343743" y="0"/>
                      <a:pt x="11772242" y="428371"/>
                      <a:pt x="11772242" y="956945"/>
                    </a:cubicBezTo>
                    <a:cubicBezTo>
                      <a:pt x="11772242" y="1485392"/>
                      <a:pt x="11343744" y="1913890"/>
                      <a:pt x="10815296" y="1913890"/>
                    </a:cubicBezTo>
                    <a:close/>
                  </a:path>
                </a:pathLst>
              </a:custGeom>
              <a:solidFill>
                <a:srgbClr val="EFAFB2"/>
              </a:solidFill>
            </p:spPr>
          </p:sp>
          <p:sp>
            <p:nvSpPr>
              <p:cNvPr name="Freeform 9" id="9"/>
              <p:cNvSpPr/>
              <p:nvPr/>
            </p:nvSpPr>
            <p:spPr>
              <a:xfrm flipH="false" flipV="false" rot="0">
                <a:off x="0" y="0"/>
                <a:ext cx="11797642" cy="1939290"/>
              </a:xfrm>
              <a:custGeom>
                <a:avLst/>
                <a:gdLst/>
                <a:ahLst/>
                <a:cxnLst/>
                <a:rect r="r" b="b" t="t" l="l"/>
                <a:pathLst>
                  <a:path h="1939290" w="11797642">
                    <a:moveTo>
                      <a:pt x="10827996" y="0"/>
                    </a:moveTo>
                    <a:lnTo>
                      <a:pt x="969645" y="0"/>
                    </a:lnTo>
                    <a:cubicBezTo>
                      <a:pt x="434975" y="0"/>
                      <a:pt x="0" y="434975"/>
                      <a:pt x="0" y="969645"/>
                    </a:cubicBezTo>
                    <a:cubicBezTo>
                      <a:pt x="0" y="1504315"/>
                      <a:pt x="434975" y="1939290"/>
                      <a:pt x="969645" y="1939290"/>
                    </a:cubicBezTo>
                    <a:lnTo>
                      <a:pt x="10827996" y="1939290"/>
                    </a:lnTo>
                    <a:cubicBezTo>
                      <a:pt x="11362667" y="1939290"/>
                      <a:pt x="11797642" y="1504315"/>
                      <a:pt x="11797642" y="969645"/>
                    </a:cubicBezTo>
                    <a:cubicBezTo>
                      <a:pt x="11797642" y="434975"/>
                      <a:pt x="11362667" y="0"/>
                      <a:pt x="10827996" y="0"/>
                    </a:cubicBezTo>
                    <a:close/>
                    <a:moveTo>
                      <a:pt x="10827996" y="1913890"/>
                    </a:moveTo>
                    <a:lnTo>
                      <a:pt x="969645" y="1913890"/>
                    </a:lnTo>
                    <a:cubicBezTo>
                      <a:pt x="448945" y="1913890"/>
                      <a:pt x="25400" y="1490345"/>
                      <a:pt x="25400" y="969645"/>
                    </a:cubicBezTo>
                    <a:cubicBezTo>
                      <a:pt x="25400" y="448945"/>
                      <a:pt x="448945" y="25400"/>
                      <a:pt x="969645" y="25400"/>
                    </a:cubicBezTo>
                    <a:lnTo>
                      <a:pt x="10827996" y="25400"/>
                    </a:lnTo>
                    <a:cubicBezTo>
                      <a:pt x="11348696" y="25400"/>
                      <a:pt x="11772242" y="448945"/>
                      <a:pt x="11772242" y="969645"/>
                    </a:cubicBezTo>
                    <a:cubicBezTo>
                      <a:pt x="11772242" y="1490345"/>
                      <a:pt x="11348696" y="1913890"/>
                      <a:pt x="10827996" y="1913890"/>
                    </a:cubicBezTo>
                    <a:close/>
                  </a:path>
                </a:pathLst>
              </a:custGeom>
              <a:solidFill>
                <a:srgbClr val="EFAFB2"/>
              </a:solidFill>
            </p:spPr>
          </p:sp>
        </p:grpSp>
        <p:sp>
          <p:nvSpPr>
            <p:cNvPr name="TextBox 10" id="10"/>
            <p:cNvSpPr txBox="true"/>
            <p:nvPr/>
          </p:nvSpPr>
          <p:spPr>
            <a:xfrm rot="0">
              <a:off x="371302" y="496181"/>
              <a:ext cx="11281058" cy="1098381"/>
            </a:xfrm>
            <a:prstGeom prst="rect">
              <a:avLst/>
            </a:prstGeom>
          </p:spPr>
          <p:txBody>
            <a:bodyPr anchor="t" rtlCol="false" tIns="0" lIns="0" bIns="0" rIns="0">
              <a:spAutoFit/>
            </a:bodyPr>
            <a:lstStyle/>
            <a:p>
              <a:pPr algn="ctr">
                <a:lnSpc>
                  <a:spcPts val="5997"/>
                </a:lnSpc>
              </a:pPr>
              <a:r>
                <a:rPr lang="en-US" sz="5997">
                  <a:solidFill>
                    <a:srgbClr val="0C0D0E"/>
                  </a:solidFill>
                  <a:latin typeface="One Little Font"/>
                  <a:ea typeface="One Little Font"/>
                  <a:cs typeface="One Little Font"/>
                  <a:sym typeface="One Little Font"/>
                </a:rPr>
                <a:t>Week One</a:t>
              </a:r>
            </a:p>
          </p:txBody>
        </p:sp>
      </p:grpSp>
      <p:sp>
        <p:nvSpPr>
          <p:cNvPr name="Freeform 11" id="11"/>
          <p:cNvSpPr/>
          <p:nvPr/>
        </p:nvSpPr>
        <p:spPr>
          <a:xfrm flipH="false" flipV="false" rot="0">
            <a:off x="11990421" y="4671365"/>
            <a:ext cx="4926414" cy="5407039"/>
          </a:xfrm>
          <a:custGeom>
            <a:avLst/>
            <a:gdLst/>
            <a:ahLst/>
            <a:cxnLst/>
            <a:rect r="r" b="b" t="t" l="l"/>
            <a:pathLst>
              <a:path h="5407039" w="4926414">
                <a:moveTo>
                  <a:pt x="0" y="0"/>
                </a:moveTo>
                <a:lnTo>
                  <a:pt x="4926414" y="0"/>
                </a:lnTo>
                <a:lnTo>
                  <a:pt x="4926414" y="5407040"/>
                </a:lnTo>
                <a:lnTo>
                  <a:pt x="0" y="5407040"/>
                </a:lnTo>
                <a:lnTo>
                  <a:pt x="0" y="0"/>
                </a:lnTo>
                <a:close/>
              </a:path>
            </a:pathLst>
          </a:custGeom>
          <a:blipFill>
            <a:blip r:embed="rId6"/>
            <a:stretch>
              <a:fillRect l="0" t="0" r="0" b="0"/>
            </a:stretch>
          </a:blipFill>
        </p:spPr>
      </p:sp>
      <p:sp>
        <p:nvSpPr>
          <p:cNvPr name="TextBox 12" id="12"/>
          <p:cNvSpPr txBox="true"/>
          <p:nvPr/>
        </p:nvSpPr>
        <p:spPr>
          <a:xfrm rot="0">
            <a:off x="149420" y="9606633"/>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grpSp>
        <p:nvGrpSpPr>
          <p:cNvPr name="Group 13" id="13"/>
          <p:cNvGrpSpPr/>
          <p:nvPr/>
        </p:nvGrpSpPr>
        <p:grpSpPr>
          <a:xfrm rot="0">
            <a:off x="14453628" y="2806830"/>
            <a:ext cx="3600255" cy="3436607"/>
            <a:chOff x="0" y="0"/>
            <a:chExt cx="4800340" cy="4582143"/>
          </a:xfrm>
        </p:grpSpPr>
        <p:sp>
          <p:nvSpPr>
            <p:cNvPr name="Freeform 14" id="14"/>
            <p:cNvSpPr/>
            <p:nvPr/>
          </p:nvSpPr>
          <p:spPr>
            <a:xfrm flipH="false" flipV="false" rot="0">
              <a:off x="0" y="0"/>
              <a:ext cx="4800340" cy="4582143"/>
            </a:xfrm>
            <a:custGeom>
              <a:avLst/>
              <a:gdLst/>
              <a:ahLst/>
              <a:cxnLst/>
              <a:rect r="r" b="b" t="t" l="l"/>
              <a:pathLst>
                <a:path h="4582143" w="4800340">
                  <a:moveTo>
                    <a:pt x="0" y="0"/>
                  </a:moveTo>
                  <a:lnTo>
                    <a:pt x="4800340" y="0"/>
                  </a:lnTo>
                  <a:lnTo>
                    <a:pt x="4800340" y="4582143"/>
                  </a:lnTo>
                  <a:lnTo>
                    <a:pt x="0" y="45821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169648">
              <a:off x="522322" y="897200"/>
              <a:ext cx="4232897" cy="1933866"/>
            </a:xfrm>
            <a:prstGeom prst="rect">
              <a:avLst/>
            </a:prstGeom>
          </p:spPr>
          <p:txBody>
            <a:bodyPr anchor="t" rtlCol="false" tIns="0" lIns="0" bIns="0" rIns="0">
              <a:spAutoFit/>
            </a:bodyPr>
            <a:lstStyle/>
            <a:p>
              <a:pPr algn="ctr">
                <a:lnSpc>
                  <a:spcPts val="3919"/>
                </a:lnSpc>
                <a:spcBef>
                  <a:spcPct val="0"/>
                </a:spcBef>
              </a:pPr>
              <a:r>
                <a:rPr lang="en-US" sz="2799">
                  <a:solidFill>
                    <a:srgbClr val="000000"/>
                  </a:solidFill>
                  <a:latin typeface="One Little Font"/>
                  <a:ea typeface="One Little Font"/>
                  <a:cs typeface="One Little Font"/>
                  <a:sym typeface="One Little Font"/>
                </a:rPr>
                <a:t>Psst . . . did you know that I am hidden in every video?</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0">
            <a:off x="1804389" y="1313738"/>
            <a:ext cx="12765875" cy="7659525"/>
          </a:xfrm>
          <a:custGeom>
            <a:avLst/>
            <a:gdLst/>
            <a:ahLst/>
            <a:cxnLst/>
            <a:rect r="r" b="b" t="t" l="l"/>
            <a:pathLst>
              <a:path h="7659525" w="12765875">
                <a:moveTo>
                  <a:pt x="0" y="0"/>
                </a:moveTo>
                <a:lnTo>
                  <a:pt x="12765875" y="0"/>
                </a:lnTo>
                <a:lnTo>
                  <a:pt x="12765875" y="7659524"/>
                </a:lnTo>
                <a:lnTo>
                  <a:pt x="0" y="7659524"/>
                </a:lnTo>
                <a:lnTo>
                  <a:pt x="0" y="0"/>
                </a:lnTo>
                <a:close/>
              </a:path>
            </a:pathLst>
          </a:custGeom>
          <a:blipFill>
            <a:blip r:embed="rId2"/>
            <a:stretch>
              <a:fillRect l="0" t="0" r="0" b="0"/>
            </a:stretch>
          </a:blipFill>
        </p:spPr>
      </p:sp>
      <p:sp>
        <p:nvSpPr>
          <p:cNvPr name="TextBox 3" id="3"/>
          <p:cNvSpPr txBox="true"/>
          <p:nvPr/>
        </p:nvSpPr>
        <p:spPr>
          <a:xfrm rot="0">
            <a:off x="2319513" y="2797060"/>
            <a:ext cx="11937050" cy="6466129"/>
          </a:xfrm>
          <a:prstGeom prst="rect">
            <a:avLst/>
          </a:prstGeom>
        </p:spPr>
        <p:txBody>
          <a:bodyPr anchor="t" rtlCol="false" tIns="0" lIns="0" bIns="0" rIns="0">
            <a:spAutoFit/>
          </a:bodyPr>
          <a:lstStyle/>
          <a:p>
            <a:pPr algn="l">
              <a:lnSpc>
                <a:spcPts val="5737"/>
              </a:lnSpc>
            </a:pPr>
            <a:r>
              <a:rPr lang="en-US" sz="3586" spc="71">
                <a:solidFill>
                  <a:srgbClr val="000000"/>
                </a:solidFill>
                <a:latin typeface="One Little Font"/>
                <a:ea typeface="One Little Font"/>
                <a:cs typeface="One Little Font"/>
                <a:sym typeface="One Little Font"/>
              </a:rPr>
              <a:t>Welcome Friends,</a:t>
            </a:r>
          </a:p>
          <a:p>
            <a:pPr algn="l">
              <a:lnSpc>
                <a:spcPts val="5737"/>
              </a:lnSpc>
            </a:pPr>
            <a:r>
              <a:rPr lang="en-US" sz="3586" spc="71">
                <a:solidFill>
                  <a:srgbClr val="000000"/>
                </a:solidFill>
                <a:latin typeface="One Little Font"/>
                <a:ea typeface="One Little Font"/>
                <a:cs typeface="One Little Font"/>
                <a:sym typeface="One Little Font"/>
              </a:rPr>
              <a:t>      You’re HERE. You’re FINALLY HERE! We are so glad you are here today! Today is the beginning of all the fun, learning, and growing we’ll do together. It’s okay to feel excited, nervous, or even a little unsure, those are all normal feelings on the first day! Just remember: this is a safe place, and we’re going to take care of each other. You belong here. We’re a team—and this is going to be a great year! </a:t>
            </a:r>
          </a:p>
          <a:p>
            <a:pPr algn="l">
              <a:lnSpc>
                <a:spcPts val="5737"/>
              </a:lnSpc>
            </a:pPr>
          </a:p>
        </p:txBody>
      </p:sp>
      <p:sp>
        <p:nvSpPr>
          <p:cNvPr name="Freeform 4" id="4"/>
          <p:cNvSpPr/>
          <p:nvPr/>
        </p:nvSpPr>
        <p:spPr>
          <a:xfrm flipH="false" flipV="false" rot="0">
            <a:off x="13599768" y="539063"/>
            <a:ext cx="2688606" cy="2625057"/>
          </a:xfrm>
          <a:custGeom>
            <a:avLst/>
            <a:gdLst/>
            <a:ahLst/>
            <a:cxnLst/>
            <a:rect r="r" b="b" t="t" l="l"/>
            <a:pathLst>
              <a:path h="2625057" w="2688606">
                <a:moveTo>
                  <a:pt x="0" y="0"/>
                </a:moveTo>
                <a:lnTo>
                  <a:pt x="2688606" y="0"/>
                </a:lnTo>
                <a:lnTo>
                  <a:pt x="2688606" y="2625057"/>
                </a:lnTo>
                <a:lnTo>
                  <a:pt x="0" y="26250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601467">
            <a:off x="755544" y="1214256"/>
            <a:ext cx="4127054" cy="1080538"/>
          </a:xfrm>
          <a:custGeom>
            <a:avLst/>
            <a:gdLst/>
            <a:ahLst/>
            <a:cxnLst/>
            <a:rect r="r" b="b" t="t" l="l"/>
            <a:pathLst>
              <a:path h="1080538" w="4127054">
                <a:moveTo>
                  <a:pt x="0" y="0"/>
                </a:moveTo>
                <a:lnTo>
                  <a:pt x="4127054" y="0"/>
                </a:lnTo>
                <a:lnTo>
                  <a:pt x="4127054" y="1080538"/>
                </a:lnTo>
                <a:lnTo>
                  <a:pt x="0" y="10805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3155032" y="5143500"/>
            <a:ext cx="5291193" cy="5354183"/>
            <a:chOff x="0" y="0"/>
            <a:chExt cx="7054924" cy="7138911"/>
          </a:xfrm>
        </p:grpSpPr>
        <p:sp>
          <p:nvSpPr>
            <p:cNvPr name="Freeform 7" id="7"/>
            <p:cNvSpPr/>
            <p:nvPr/>
          </p:nvSpPr>
          <p:spPr>
            <a:xfrm flipH="false" flipV="false" rot="0">
              <a:off x="0" y="0"/>
              <a:ext cx="7054924" cy="7138911"/>
            </a:xfrm>
            <a:custGeom>
              <a:avLst/>
              <a:gdLst/>
              <a:ahLst/>
              <a:cxnLst/>
              <a:rect r="r" b="b" t="t" l="l"/>
              <a:pathLst>
                <a:path h="7138911" w="7054924">
                  <a:moveTo>
                    <a:pt x="0" y="0"/>
                  </a:moveTo>
                  <a:lnTo>
                    <a:pt x="7054924" y="0"/>
                  </a:lnTo>
                  <a:lnTo>
                    <a:pt x="7054924" y="7138911"/>
                  </a:lnTo>
                  <a:lnTo>
                    <a:pt x="0" y="7138911"/>
                  </a:lnTo>
                  <a:lnTo>
                    <a:pt x="0" y="0"/>
                  </a:lnTo>
                  <a:close/>
                </a:path>
              </a:pathLst>
            </a:custGeom>
            <a:blipFill>
              <a:blip r:embed="rId7"/>
              <a:stretch>
                <a:fillRect l="0" t="0" r="0" b="0"/>
              </a:stretch>
            </a:blipFill>
          </p:spPr>
        </p:sp>
        <p:sp>
          <p:nvSpPr>
            <p:cNvPr name="Freeform 8" id="8"/>
            <p:cNvSpPr/>
            <p:nvPr/>
          </p:nvSpPr>
          <p:spPr>
            <a:xfrm flipH="true" flipV="false" rot="6628531">
              <a:off x="1724298" y="1180118"/>
              <a:ext cx="1238787" cy="2064646"/>
            </a:xfrm>
            <a:custGeom>
              <a:avLst/>
              <a:gdLst/>
              <a:ahLst/>
              <a:cxnLst/>
              <a:rect r="r" b="b" t="t" l="l"/>
              <a:pathLst>
                <a:path h="2064646" w="1238787">
                  <a:moveTo>
                    <a:pt x="1238787" y="0"/>
                  </a:moveTo>
                  <a:lnTo>
                    <a:pt x="0" y="0"/>
                  </a:lnTo>
                  <a:lnTo>
                    <a:pt x="0" y="2064646"/>
                  </a:lnTo>
                  <a:lnTo>
                    <a:pt x="1238787" y="2064646"/>
                  </a:lnTo>
                  <a:lnTo>
                    <a:pt x="1238787"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9" id="9"/>
          <p:cNvSpPr txBox="true"/>
          <p:nvPr/>
        </p:nvSpPr>
        <p:spPr>
          <a:xfrm rot="0">
            <a:off x="5086005" y="1727766"/>
            <a:ext cx="6202644" cy="1053512"/>
          </a:xfrm>
          <a:prstGeom prst="rect">
            <a:avLst/>
          </a:prstGeom>
        </p:spPr>
        <p:txBody>
          <a:bodyPr anchor="t" rtlCol="false" tIns="0" lIns="0" bIns="0" rIns="0">
            <a:spAutoFit/>
          </a:bodyPr>
          <a:lstStyle/>
          <a:p>
            <a:pPr algn="ctr">
              <a:lnSpc>
                <a:spcPts val="8608"/>
              </a:lnSpc>
            </a:pPr>
            <a:r>
              <a:rPr lang="en-US" sz="6148">
                <a:solidFill>
                  <a:srgbClr val="000000"/>
                </a:solidFill>
                <a:latin typeface="Montserrat"/>
                <a:ea typeface="Montserrat"/>
                <a:cs typeface="Montserrat"/>
                <a:sym typeface="Montserrat"/>
              </a:rPr>
              <a:t>Day One</a:t>
            </a:r>
          </a:p>
        </p:txBody>
      </p:sp>
      <p:sp>
        <p:nvSpPr>
          <p:cNvPr name="TextBox 10" id="10"/>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30386">
            <a:off x="2251275" y="2374595"/>
            <a:ext cx="13785451" cy="8271270"/>
          </a:xfrm>
          <a:custGeom>
            <a:avLst/>
            <a:gdLst/>
            <a:ahLst/>
            <a:cxnLst/>
            <a:rect r="r" b="b" t="t" l="l"/>
            <a:pathLst>
              <a:path h="8271270" w="13785451">
                <a:moveTo>
                  <a:pt x="0" y="0"/>
                </a:moveTo>
                <a:lnTo>
                  <a:pt x="13785450" y="0"/>
                </a:lnTo>
                <a:lnTo>
                  <a:pt x="13785450" y="8271270"/>
                </a:lnTo>
                <a:lnTo>
                  <a:pt x="0" y="8271270"/>
                </a:lnTo>
                <a:lnTo>
                  <a:pt x="0" y="0"/>
                </a:lnTo>
                <a:close/>
              </a:path>
            </a:pathLst>
          </a:custGeom>
          <a:blipFill>
            <a:blip r:embed="rId2"/>
            <a:stretch>
              <a:fillRect l="0" t="0" r="0" b="0"/>
            </a:stretch>
          </a:blipFill>
        </p:spPr>
      </p:sp>
      <p:sp>
        <p:nvSpPr>
          <p:cNvPr name="Freeform 3" id="3"/>
          <p:cNvSpPr/>
          <p:nvPr/>
        </p:nvSpPr>
        <p:spPr>
          <a:xfrm flipH="false" flipV="false" rot="-1601467">
            <a:off x="1169248" y="2945232"/>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824481" y="1028700"/>
            <a:ext cx="4214413" cy="4114800"/>
          </a:xfrm>
          <a:custGeom>
            <a:avLst/>
            <a:gdLst/>
            <a:ahLst/>
            <a:cxnLst/>
            <a:rect r="r" b="b" t="t" l="l"/>
            <a:pathLst>
              <a:path h="4114800" w="4214413">
                <a:moveTo>
                  <a:pt x="0" y="0"/>
                </a:moveTo>
                <a:lnTo>
                  <a:pt x="4214413" y="0"/>
                </a:lnTo>
                <a:lnTo>
                  <a:pt x="42144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149951">
            <a:off x="5940094" y="2613425"/>
            <a:ext cx="5702424" cy="1107122"/>
          </a:xfrm>
          <a:prstGeom prst="rect">
            <a:avLst/>
          </a:prstGeom>
        </p:spPr>
        <p:txBody>
          <a:bodyPr anchor="t" rtlCol="false" tIns="0" lIns="0" bIns="0" rIns="0">
            <a:spAutoFit/>
          </a:bodyPr>
          <a:lstStyle/>
          <a:p>
            <a:pPr algn="ctr">
              <a:lnSpc>
                <a:spcPts val="8338"/>
              </a:lnSpc>
            </a:pPr>
            <a:r>
              <a:rPr lang="en-US" sz="8338">
                <a:solidFill>
                  <a:srgbClr val="000000"/>
                </a:solidFill>
                <a:latin typeface="One Little Font"/>
                <a:ea typeface="One Little Font"/>
                <a:cs typeface="One Little Font"/>
                <a:sym typeface="One Little Font"/>
              </a:rPr>
              <a:t>You Belong</a:t>
            </a:r>
          </a:p>
        </p:txBody>
      </p:sp>
      <p:sp>
        <p:nvSpPr>
          <p:cNvPr name="TextBox 6" id="6"/>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pic>
        <p:nvPicPr>
          <p:cNvPr name="Picture 7" id="7"/>
          <p:cNvPicPr>
            <a:picLocks noChangeAspect="true"/>
          </p:cNvPicPr>
          <p:nvPr/>
        </p:nvPicPr>
        <p:blipFill>
          <a:blip r:embed="rId7"/>
          <a:stretch>
            <a:fillRect/>
          </a:stretch>
        </p:blipFill>
        <p:spPr>
          <a:xfrm rot="-200203">
            <a:off x="2278471" y="1827559"/>
            <a:ext cx="13731056" cy="10560962"/>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408733">
            <a:off x="1401217" y="231751"/>
            <a:ext cx="2846277" cy="2266672"/>
          </a:xfrm>
          <a:custGeom>
            <a:avLst/>
            <a:gdLst/>
            <a:ahLst/>
            <a:cxnLst/>
            <a:rect r="r" b="b" t="t" l="l"/>
            <a:pathLst>
              <a:path h="2266672" w="2846277">
                <a:moveTo>
                  <a:pt x="0" y="0"/>
                </a:moveTo>
                <a:lnTo>
                  <a:pt x="2846278" y="0"/>
                </a:lnTo>
                <a:lnTo>
                  <a:pt x="2846278" y="2266672"/>
                </a:lnTo>
                <a:lnTo>
                  <a:pt x="0" y="22666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163855">
            <a:off x="9253310" y="2993632"/>
            <a:ext cx="4032478" cy="4684571"/>
            <a:chOff x="0" y="0"/>
            <a:chExt cx="5466080" cy="6350000"/>
          </a:xfrm>
        </p:grpSpPr>
        <p:sp>
          <p:nvSpPr>
            <p:cNvPr name="Freeform 6" id="6"/>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7" id="7"/>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2609" r="0" b="-2609"/>
              </a:stretch>
            </a:blipFill>
          </p:spPr>
        </p:sp>
        <p:sp>
          <p:nvSpPr>
            <p:cNvPr name="Freeform 8" id="8"/>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9" id="9"/>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0" id="10"/>
          <p:cNvGrpSpPr>
            <a:grpSpLocks noChangeAspect="true"/>
          </p:cNvGrpSpPr>
          <p:nvPr/>
        </p:nvGrpSpPr>
        <p:grpSpPr>
          <a:xfrm rot="0">
            <a:off x="5214442" y="5062398"/>
            <a:ext cx="4032478" cy="4684571"/>
            <a:chOff x="0" y="0"/>
            <a:chExt cx="5466080" cy="6350000"/>
          </a:xfrm>
        </p:grpSpPr>
        <p:sp>
          <p:nvSpPr>
            <p:cNvPr name="Freeform 11" id="1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2" id="1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0" t="-673" r="0" b="-27927"/>
              </a:stretch>
            </a:blipFill>
          </p:spPr>
        </p:sp>
        <p:sp>
          <p:nvSpPr>
            <p:cNvPr name="Freeform 13" id="1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4" id="1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5" id="15"/>
          <p:cNvSpPr txBox="true"/>
          <p:nvPr/>
        </p:nvSpPr>
        <p:spPr>
          <a:xfrm rot="137269">
            <a:off x="1835941" y="2705433"/>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16" id="16"/>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17" id="17"/>
          <p:cNvSpPr txBox="true"/>
          <p:nvPr/>
        </p:nvSpPr>
        <p:spPr>
          <a:xfrm rot="137269">
            <a:off x="1816925" y="4375863"/>
            <a:ext cx="3924627" cy="689577"/>
          </a:xfrm>
          <a:prstGeom prst="rect">
            <a:avLst/>
          </a:prstGeom>
        </p:spPr>
        <p:txBody>
          <a:bodyPr anchor="t" rtlCol="false" tIns="0" lIns="0" bIns="0" rIns="0">
            <a:spAutoFit/>
          </a:bodyPr>
          <a:lstStyle/>
          <a:p>
            <a:pPr algn="l">
              <a:lnSpc>
                <a:spcPts val="5039"/>
              </a:lnSpc>
            </a:pPr>
            <a:r>
              <a:rPr lang="en-US" sz="5599" spc="111">
                <a:solidFill>
                  <a:srgbClr val="000000"/>
                </a:solidFill>
                <a:latin typeface="One Little Font"/>
                <a:ea typeface="One Little Font"/>
                <a:cs typeface="One Little Font"/>
                <a:sym typeface="One Little Font"/>
              </a:rPr>
              <a:t>for Primary</a:t>
            </a:r>
          </a:p>
        </p:txBody>
      </p:sp>
      <p:sp>
        <p:nvSpPr>
          <p:cNvPr name="TextBox 18" id="18"/>
          <p:cNvSpPr txBox="true"/>
          <p:nvPr/>
        </p:nvSpPr>
        <p:spPr>
          <a:xfrm rot="0">
            <a:off x="5661803" y="9089691"/>
            <a:ext cx="3137756"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Adam Rex</a:t>
            </a:r>
          </a:p>
        </p:txBody>
      </p:sp>
      <p:grpSp>
        <p:nvGrpSpPr>
          <p:cNvPr name="Group 19" id="19"/>
          <p:cNvGrpSpPr/>
          <p:nvPr/>
        </p:nvGrpSpPr>
        <p:grpSpPr>
          <a:xfrm rot="0">
            <a:off x="12245042" y="4625423"/>
            <a:ext cx="4644581" cy="5199685"/>
            <a:chOff x="0" y="0"/>
            <a:chExt cx="6192774" cy="6932913"/>
          </a:xfrm>
        </p:grpSpPr>
        <p:grpSp>
          <p:nvGrpSpPr>
            <p:cNvPr name="Group 20" id="20"/>
            <p:cNvGrpSpPr>
              <a:grpSpLocks noChangeAspect="true"/>
            </p:cNvGrpSpPr>
            <p:nvPr/>
          </p:nvGrpSpPr>
          <p:grpSpPr>
            <a:xfrm rot="479477">
              <a:off x="408068" y="343410"/>
              <a:ext cx="5376638" cy="6246094"/>
              <a:chOff x="0" y="0"/>
              <a:chExt cx="5466080" cy="6350000"/>
            </a:xfrm>
          </p:grpSpPr>
          <p:sp>
            <p:nvSpPr>
              <p:cNvPr name="Freeform 21" id="21"/>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2" id="22"/>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0" t="-6821" r="0" b="-27770"/>
                </a:stretch>
              </a:blipFill>
            </p:spPr>
          </p:sp>
          <p:sp>
            <p:nvSpPr>
              <p:cNvPr name="Freeform 23" id="23"/>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4" id="24"/>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25" id="25"/>
            <p:cNvSpPr txBox="true"/>
            <p:nvPr/>
          </p:nvSpPr>
          <p:spPr>
            <a:xfrm rot="547282">
              <a:off x="436792" y="5835044"/>
              <a:ext cx="4710659" cy="624249"/>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Shannon Olsen</a:t>
              </a:r>
            </a:p>
          </p:txBody>
        </p:sp>
      </p:grpSp>
      <p:sp>
        <p:nvSpPr>
          <p:cNvPr name="TextBox 26" id="26"/>
          <p:cNvSpPr txBox="true"/>
          <p:nvPr/>
        </p:nvSpPr>
        <p:spPr>
          <a:xfrm rot="-133349">
            <a:off x="9504345" y="6979462"/>
            <a:ext cx="3532994" cy="558231"/>
          </a:xfrm>
          <a:prstGeom prst="rect">
            <a:avLst/>
          </a:prstGeom>
        </p:spPr>
        <p:txBody>
          <a:bodyPr anchor="t" rtlCol="false" tIns="0" lIns="0" bIns="0" rIns="0">
            <a:spAutoFit/>
          </a:bodyPr>
          <a:lstStyle/>
          <a:p>
            <a:pPr algn="l">
              <a:lnSpc>
                <a:spcPts val="2160"/>
              </a:lnSpc>
            </a:pPr>
            <a:r>
              <a:rPr lang="en-US" sz="2400" spc="48">
                <a:solidFill>
                  <a:srgbClr val="000000"/>
                </a:solidFill>
                <a:latin typeface="One Little Font"/>
                <a:ea typeface="One Little Font"/>
                <a:cs typeface="One Little Font"/>
                <a:sym typeface="One Little Font"/>
              </a:rPr>
              <a:t>by Jamilah Thompkins-Bigelow</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27496">
            <a:off x="1197926" y="1714530"/>
            <a:ext cx="15698378" cy="9419027"/>
          </a:xfrm>
          <a:custGeom>
            <a:avLst/>
            <a:gdLst/>
            <a:ahLst/>
            <a:cxnLst/>
            <a:rect r="r" b="b" t="t" l="l"/>
            <a:pathLst>
              <a:path h="9419027" w="15698378">
                <a:moveTo>
                  <a:pt x="0" y="0"/>
                </a:moveTo>
                <a:lnTo>
                  <a:pt x="15698377" y="0"/>
                </a:lnTo>
                <a:lnTo>
                  <a:pt x="15698377" y="9419026"/>
                </a:lnTo>
                <a:lnTo>
                  <a:pt x="0" y="9419026"/>
                </a:lnTo>
                <a:lnTo>
                  <a:pt x="0" y="0"/>
                </a:lnTo>
                <a:close/>
              </a:path>
            </a:pathLst>
          </a:custGeom>
          <a:blipFill>
            <a:blip r:embed="rId2"/>
            <a:stretch>
              <a:fillRect l="0" t="0" r="0" b="0"/>
            </a:stretch>
          </a:blipFill>
        </p:spPr>
      </p:sp>
      <p:sp>
        <p:nvSpPr>
          <p:cNvPr name="Freeform 3" id="3"/>
          <p:cNvSpPr/>
          <p:nvPr/>
        </p:nvSpPr>
        <p:spPr>
          <a:xfrm flipH="false" flipV="false" rot="2035304">
            <a:off x="13582766" y="1771984"/>
            <a:ext cx="4507272" cy="1180086"/>
          </a:xfrm>
          <a:custGeom>
            <a:avLst/>
            <a:gdLst/>
            <a:ahLst/>
            <a:cxnLst/>
            <a:rect r="r" b="b" t="t" l="l"/>
            <a:pathLst>
              <a:path h="1180086" w="4507272">
                <a:moveTo>
                  <a:pt x="0" y="0"/>
                </a:moveTo>
                <a:lnTo>
                  <a:pt x="4507271" y="0"/>
                </a:lnTo>
                <a:lnTo>
                  <a:pt x="4507271" y="1180086"/>
                </a:lnTo>
                <a:lnTo>
                  <a:pt x="0" y="11800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163855">
            <a:off x="9253310" y="2993632"/>
            <a:ext cx="4032478" cy="4684571"/>
            <a:chOff x="0" y="0"/>
            <a:chExt cx="5466080" cy="6350000"/>
          </a:xfrm>
        </p:grpSpPr>
        <p:sp>
          <p:nvSpPr>
            <p:cNvPr name="Freeform 5" id="5"/>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6" id="6"/>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0" t="-2627" r="0" b="-32303"/>
              </a:stretch>
            </a:blipFill>
          </p:spPr>
        </p:sp>
        <p:sp>
          <p:nvSpPr>
            <p:cNvPr name="Freeform 7" id="7"/>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8" id="8"/>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9" id="9"/>
          <p:cNvGrpSpPr>
            <a:grpSpLocks noChangeAspect="true"/>
          </p:cNvGrpSpPr>
          <p:nvPr/>
        </p:nvGrpSpPr>
        <p:grpSpPr>
          <a:xfrm rot="479477">
            <a:off x="12014579" y="4882980"/>
            <a:ext cx="4032478" cy="4684571"/>
            <a:chOff x="0" y="0"/>
            <a:chExt cx="5466080" cy="6350000"/>
          </a:xfrm>
        </p:grpSpPr>
        <p:sp>
          <p:nvSpPr>
            <p:cNvPr name="Freeform 10" id="1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1" id="1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0" t="-1334" r="0" b="-31531"/>
              </a:stretch>
            </a:blipFill>
          </p:spPr>
        </p:sp>
        <p:sp>
          <p:nvSpPr>
            <p:cNvPr name="Freeform 12" id="1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3" id="1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4" id="14"/>
          <p:cNvGrpSpPr>
            <a:grpSpLocks noChangeAspect="true"/>
          </p:cNvGrpSpPr>
          <p:nvPr/>
        </p:nvGrpSpPr>
        <p:grpSpPr>
          <a:xfrm rot="0">
            <a:off x="5214442" y="5062398"/>
            <a:ext cx="4032478" cy="4684571"/>
            <a:chOff x="0" y="0"/>
            <a:chExt cx="5466080" cy="6350000"/>
          </a:xfrm>
        </p:grpSpPr>
        <p:sp>
          <p:nvSpPr>
            <p:cNvPr name="Freeform 15" id="15"/>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6" id="16"/>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0" t="-673" r="0" b="-27927"/>
              </a:stretch>
            </a:blipFill>
          </p:spPr>
        </p:sp>
        <p:sp>
          <p:nvSpPr>
            <p:cNvPr name="Freeform 17" id="17"/>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8" id="18"/>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TextBox 19" id="19"/>
          <p:cNvSpPr txBox="true"/>
          <p:nvPr/>
        </p:nvSpPr>
        <p:spPr>
          <a:xfrm rot="137269">
            <a:off x="1835941" y="2155556"/>
            <a:ext cx="6748637" cy="1698725"/>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Recommended </a:t>
            </a:r>
          </a:p>
          <a:p>
            <a:pPr algn="l">
              <a:lnSpc>
                <a:spcPts val="6439"/>
              </a:lnSpc>
            </a:pPr>
            <a:r>
              <a:rPr lang="en-US" sz="7155" spc="143">
                <a:solidFill>
                  <a:srgbClr val="000000"/>
                </a:solidFill>
                <a:latin typeface="One Little Font"/>
                <a:ea typeface="One Little Font"/>
                <a:cs typeface="One Little Font"/>
                <a:sym typeface="One Little Font"/>
              </a:rPr>
              <a:t>Read Alouds</a:t>
            </a:r>
          </a:p>
        </p:txBody>
      </p:sp>
      <p:sp>
        <p:nvSpPr>
          <p:cNvPr name="TextBox 20" id="20"/>
          <p:cNvSpPr txBox="true"/>
          <p:nvPr/>
        </p:nvSpPr>
        <p:spPr>
          <a:xfrm rot="0">
            <a:off x="152400" y="9749878"/>
            <a:ext cx="4219479" cy="471772"/>
          </a:xfrm>
          <a:prstGeom prst="rect">
            <a:avLst/>
          </a:prstGeom>
        </p:spPr>
        <p:txBody>
          <a:bodyPr anchor="t" rtlCol="false" tIns="0" lIns="0" bIns="0" rIns="0">
            <a:spAutoFit/>
          </a:bodyPr>
          <a:lstStyle/>
          <a:p>
            <a:pPr algn="l">
              <a:lnSpc>
                <a:spcPts val="3919"/>
              </a:lnSpc>
            </a:pPr>
            <a:r>
              <a:rPr lang="en-US" sz="2799">
                <a:solidFill>
                  <a:srgbClr val="000000"/>
                </a:solidFill>
                <a:latin typeface="One Little Font"/>
                <a:ea typeface="One Little Font"/>
                <a:cs typeface="One Little Font"/>
                <a:sym typeface="One Little Font"/>
              </a:rPr>
              <a:t>©2025 Pencil Box Solutions</a:t>
            </a:r>
          </a:p>
        </p:txBody>
      </p:sp>
      <p:sp>
        <p:nvSpPr>
          <p:cNvPr name="TextBox 21" id="21"/>
          <p:cNvSpPr txBox="true"/>
          <p:nvPr/>
        </p:nvSpPr>
        <p:spPr>
          <a:xfrm rot="137269">
            <a:off x="1816255" y="3891301"/>
            <a:ext cx="5603744" cy="689577"/>
          </a:xfrm>
          <a:prstGeom prst="rect">
            <a:avLst/>
          </a:prstGeom>
        </p:spPr>
        <p:txBody>
          <a:bodyPr anchor="t" rtlCol="false" tIns="0" lIns="0" bIns="0" rIns="0">
            <a:spAutoFit/>
          </a:bodyPr>
          <a:lstStyle/>
          <a:p>
            <a:pPr algn="l">
              <a:lnSpc>
                <a:spcPts val="5039"/>
              </a:lnSpc>
            </a:pPr>
            <a:r>
              <a:rPr lang="en-US" sz="5599" spc="111">
                <a:solidFill>
                  <a:srgbClr val="000000"/>
                </a:solidFill>
                <a:latin typeface="One Little Font"/>
                <a:ea typeface="One Little Font"/>
                <a:cs typeface="One Little Font"/>
                <a:sym typeface="One Little Font"/>
              </a:rPr>
              <a:t>for Upper Grades</a:t>
            </a:r>
          </a:p>
        </p:txBody>
      </p:sp>
      <p:sp>
        <p:nvSpPr>
          <p:cNvPr name="TextBox 22" id="22"/>
          <p:cNvSpPr txBox="true"/>
          <p:nvPr/>
        </p:nvSpPr>
        <p:spPr>
          <a:xfrm rot="0">
            <a:off x="5486403" y="9089691"/>
            <a:ext cx="3137756"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Adam Rex</a:t>
            </a:r>
          </a:p>
        </p:txBody>
      </p:sp>
      <p:sp>
        <p:nvSpPr>
          <p:cNvPr name="TextBox 23" id="23"/>
          <p:cNvSpPr txBox="true"/>
          <p:nvPr/>
        </p:nvSpPr>
        <p:spPr>
          <a:xfrm rot="542150">
            <a:off x="11896661" y="8815657"/>
            <a:ext cx="3768226" cy="441993"/>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Patricia Polacco</a:t>
            </a:r>
          </a:p>
        </p:txBody>
      </p:sp>
      <p:sp>
        <p:nvSpPr>
          <p:cNvPr name="TextBox 24" id="24"/>
          <p:cNvSpPr txBox="true"/>
          <p:nvPr/>
        </p:nvSpPr>
        <p:spPr>
          <a:xfrm rot="-190990">
            <a:off x="9611130" y="6884248"/>
            <a:ext cx="2598507" cy="851601"/>
          </a:xfrm>
          <a:prstGeom prst="rect">
            <a:avLst/>
          </a:prstGeom>
        </p:spPr>
        <p:txBody>
          <a:bodyPr anchor="t" rtlCol="false" tIns="0" lIns="0" bIns="0" rIns="0">
            <a:spAutoFit/>
          </a:bodyPr>
          <a:lstStyle/>
          <a:p>
            <a:pPr algn="l">
              <a:lnSpc>
                <a:spcPts val="3240"/>
              </a:lnSpc>
            </a:pPr>
            <a:r>
              <a:rPr lang="en-US" sz="3600" spc="72">
                <a:solidFill>
                  <a:srgbClr val="000000"/>
                </a:solidFill>
                <a:latin typeface="One Little Font"/>
                <a:ea typeface="One Little Font"/>
                <a:cs typeface="One Little Font"/>
                <a:sym typeface="One Little Font"/>
              </a:rPr>
              <a:t>by Yangsook Choi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4E0D5"/>
        </a:solidFill>
      </p:bgPr>
    </p:bg>
    <p:spTree>
      <p:nvGrpSpPr>
        <p:cNvPr id="1" name=""/>
        <p:cNvGrpSpPr/>
        <p:nvPr/>
      </p:nvGrpSpPr>
      <p:grpSpPr>
        <a:xfrm>
          <a:off x="0" y="0"/>
          <a:ext cx="0" cy="0"/>
          <a:chOff x="0" y="0"/>
          <a:chExt cx="0" cy="0"/>
        </a:xfrm>
      </p:grpSpPr>
      <p:sp>
        <p:nvSpPr>
          <p:cNvPr name="Freeform 2" id="2"/>
          <p:cNvSpPr/>
          <p:nvPr/>
        </p:nvSpPr>
        <p:spPr>
          <a:xfrm flipH="false" flipV="false" rot="-105469">
            <a:off x="1173474" y="1002138"/>
            <a:ext cx="16144783" cy="9686870"/>
          </a:xfrm>
          <a:custGeom>
            <a:avLst/>
            <a:gdLst/>
            <a:ahLst/>
            <a:cxnLst/>
            <a:rect r="r" b="b" t="t" l="l"/>
            <a:pathLst>
              <a:path h="9686870" w="16144783">
                <a:moveTo>
                  <a:pt x="0" y="0"/>
                </a:moveTo>
                <a:lnTo>
                  <a:pt x="16144782" y="0"/>
                </a:lnTo>
                <a:lnTo>
                  <a:pt x="16144782" y="9686869"/>
                </a:lnTo>
                <a:lnTo>
                  <a:pt x="0" y="9686869"/>
                </a:lnTo>
                <a:lnTo>
                  <a:pt x="0" y="0"/>
                </a:lnTo>
                <a:close/>
              </a:path>
            </a:pathLst>
          </a:custGeom>
          <a:blipFill>
            <a:blip r:embed="rId2"/>
            <a:stretch>
              <a:fillRect l="0" t="0" r="0" b="0"/>
            </a:stretch>
          </a:blipFill>
        </p:spPr>
      </p:sp>
      <p:sp>
        <p:nvSpPr>
          <p:cNvPr name="TextBox 3" id="3"/>
          <p:cNvSpPr txBox="true"/>
          <p:nvPr/>
        </p:nvSpPr>
        <p:spPr>
          <a:xfrm rot="-132588">
            <a:off x="1242904" y="301827"/>
            <a:ext cx="4811389" cy="880869"/>
          </a:xfrm>
          <a:prstGeom prst="rect">
            <a:avLst/>
          </a:prstGeom>
        </p:spPr>
        <p:txBody>
          <a:bodyPr anchor="t" rtlCol="false" tIns="0" lIns="0" bIns="0" rIns="0">
            <a:spAutoFit/>
          </a:bodyPr>
          <a:lstStyle/>
          <a:p>
            <a:pPr algn="l">
              <a:lnSpc>
                <a:spcPts val="6439"/>
              </a:lnSpc>
            </a:pPr>
            <a:r>
              <a:rPr lang="en-US" sz="7155" spc="143">
                <a:solidFill>
                  <a:srgbClr val="000000"/>
                </a:solidFill>
                <a:latin typeface="One Little Font"/>
                <a:ea typeface="One Little Font"/>
                <a:cs typeface="One Little Font"/>
                <a:sym typeface="One Little Font"/>
              </a:rPr>
              <a:t>Name Game</a:t>
            </a:r>
          </a:p>
        </p:txBody>
      </p:sp>
      <p:sp>
        <p:nvSpPr>
          <p:cNvPr name="TextBox 4" id="4"/>
          <p:cNvSpPr txBox="true"/>
          <p:nvPr/>
        </p:nvSpPr>
        <p:spPr>
          <a:xfrm rot="-132588">
            <a:off x="1997081" y="1334447"/>
            <a:ext cx="14553084" cy="9094851"/>
          </a:xfrm>
          <a:prstGeom prst="rect">
            <a:avLst/>
          </a:prstGeom>
        </p:spPr>
        <p:txBody>
          <a:bodyPr anchor="t" rtlCol="false" tIns="0" lIns="0" bIns="0" rIns="0">
            <a:spAutoFit/>
          </a:bodyPr>
          <a:lstStyle/>
          <a:p>
            <a:pPr algn="l">
              <a:lnSpc>
                <a:spcPts val="4032"/>
              </a:lnSpc>
            </a:pPr>
            <a:r>
              <a:rPr lang="en-US" sz="3600" spc="72">
                <a:solidFill>
                  <a:srgbClr val="000000"/>
                </a:solidFill>
                <a:latin typeface="One Little Font"/>
                <a:ea typeface="One Little Font"/>
                <a:cs typeface="One Little Font"/>
                <a:sym typeface="One Little Font"/>
              </a:rPr>
              <a:t>Students and the teacher sit in a circle. The teacher holds a stop watch and times the students how quickly they can each say their name as they go around the circle one at a time. </a:t>
            </a:r>
          </a:p>
          <a:p>
            <a:pPr algn="l">
              <a:lnSpc>
                <a:spcPts val="4032"/>
              </a:lnSpc>
            </a:pPr>
          </a:p>
          <a:p>
            <a:pPr algn="l">
              <a:lnSpc>
                <a:spcPts val="4032"/>
              </a:lnSpc>
            </a:pPr>
            <a:r>
              <a:rPr lang="en-US" sz="3600" spc="72">
                <a:solidFill>
                  <a:srgbClr val="000000"/>
                </a:solidFill>
                <a:latin typeface="One Little Font"/>
                <a:ea typeface="One Little Font"/>
                <a:cs typeface="One Little Font"/>
                <a:sym typeface="One Little Font"/>
              </a:rPr>
              <a:t>The person to the left of the teacher starts the clockwise direction. Teacher announces the time. Then students are challenged to beat their time. The child on the left is congratulated, “Nice work, Team A.”</a:t>
            </a:r>
          </a:p>
          <a:p>
            <a:pPr algn="l">
              <a:lnSpc>
                <a:spcPts val="4032"/>
              </a:lnSpc>
            </a:pPr>
          </a:p>
          <a:p>
            <a:pPr algn="l">
              <a:lnSpc>
                <a:spcPts val="4032"/>
              </a:lnSpc>
            </a:pPr>
            <a:r>
              <a:rPr lang="en-US" sz="3600" spc="72">
                <a:solidFill>
                  <a:srgbClr val="000000"/>
                </a:solidFill>
                <a:latin typeface="One Little Font"/>
                <a:ea typeface="One Little Font"/>
                <a:cs typeface="One Little Font"/>
                <a:sym typeface="One Little Font"/>
              </a:rPr>
              <a:t>After two clockwise rounds, the teacher turns to the student on the right and says, “Now it’s your turn, Team B.” The student to the right will begin the counter clockwise direction.  Team B gets one additional turn to try to beat their first score and the score of “Team A”.</a:t>
            </a:r>
          </a:p>
          <a:p>
            <a:pPr algn="l">
              <a:lnSpc>
                <a:spcPts val="4032"/>
              </a:lnSpc>
            </a:pPr>
          </a:p>
          <a:p>
            <a:pPr algn="l">
              <a:lnSpc>
                <a:spcPts val="4032"/>
              </a:lnSpc>
            </a:pPr>
            <a:r>
              <a:rPr lang="en-US" sz="3600" spc="72">
                <a:solidFill>
                  <a:srgbClr val="000000"/>
                </a:solidFill>
                <a:latin typeface="One Little Font"/>
                <a:ea typeface="One Little Font"/>
                <a:cs typeface="One Little Font"/>
                <a:sym typeface="One Little Font"/>
              </a:rPr>
              <a:t>Then, the teacher announces a race, Team A will challenge Team B. They will both start first and whoever reaches the end first is declared the winner!</a:t>
            </a:r>
          </a:p>
          <a:p>
            <a:pPr algn="l">
              <a:lnSpc>
                <a:spcPts val="4032"/>
              </a:lnSpc>
            </a:pPr>
          </a:p>
          <a:p>
            <a:pPr algn="l">
              <a:lnSpc>
                <a:spcPts val="403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DAGt10FC0mw</dc:identifier>
  <dcterms:modified xsi:type="dcterms:W3CDTF">2011-08-01T06:04:30Z</dcterms:modified>
  <cp:revision>1</cp:revision>
  <dc:title>Week One</dc:title>
</cp:coreProperties>
</file>