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10287000" cx="18288000"/>
  <p:notesSz cx="6858000" cy="9144000"/>
  <p:embeddedFontLst>
    <p:embeddedFont>
      <p:font typeface="Patrick Hand"/>
      <p:regular r:id="rId39"/>
    </p:embeddedFont>
    <p:embeddedFont>
      <p:font typeface="Poppins"/>
      <p:regular r:id="rId40"/>
      <p:bold r:id="rId41"/>
      <p:italic r:id="rId42"/>
      <p:boldItalic r:id="rId43"/>
    </p:embeddedFont>
    <p:embeddedFont>
      <p:font typeface="Montserrat"/>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regular.fntdata"/><Relationship Id="rId20" Type="http://schemas.openxmlformats.org/officeDocument/2006/relationships/slide" Target="slides/slide15.xml"/><Relationship Id="rId42" Type="http://schemas.openxmlformats.org/officeDocument/2006/relationships/font" Target="fonts/Poppins-italic.fntdata"/><Relationship Id="rId41" Type="http://schemas.openxmlformats.org/officeDocument/2006/relationships/font" Target="fonts/Poppins-bold.fntdata"/><Relationship Id="rId22" Type="http://schemas.openxmlformats.org/officeDocument/2006/relationships/slide" Target="slides/slide17.xml"/><Relationship Id="rId44" Type="http://schemas.openxmlformats.org/officeDocument/2006/relationships/font" Target="fonts/Montserrat-regular.fntdata"/><Relationship Id="rId21" Type="http://schemas.openxmlformats.org/officeDocument/2006/relationships/slide" Target="slides/slide16.xml"/><Relationship Id="rId43" Type="http://schemas.openxmlformats.org/officeDocument/2006/relationships/font" Target="fonts/Poppins-boldItalic.fntdata"/><Relationship Id="rId24" Type="http://schemas.openxmlformats.org/officeDocument/2006/relationships/slide" Target="slides/slide19.xml"/><Relationship Id="rId46" Type="http://schemas.openxmlformats.org/officeDocument/2006/relationships/font" Target="fonts/Montserrat-italic.fntdata"/><Relationship Id="rId23" Type="http://schemas.openxmlformats.org/officeDocument/2006/relationships/slide" Target="slides/slide18.xml"/><Relationship Id="rId45" Type="http://schemas.openxmlformats.org/officeDocument/2006/relationships/font" Target="fonts/Montserra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47" Type="http://schemas.openxmlformats.org/officeDocument/2006/relationships/font" Target="fonts/Montserrat-bold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PatrickHand-regular.fntdata"/><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2.jp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5.pn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 Id="rId4" Type="http://schemas.openxmlformats.org/officeDocument/2006/relationships/image" Target="../media/image18.jpg"/><Relationship Id="rId9" Type="http://schemas.openxmlformats.org/officeDocument/2006/relationships/hyperlink" Target="https://pencilboxsolutions.org/videos/what-is-friendship/" TargetMode="External"/><Relationship Id="rId5" Type="http://schemas.openxmlformats.org/officeDocument/2006/relationships/image" Target="../media/image11.jpg"/><Relationship Id="rId6" Type="http://schemas.openxmlformats.org/officeDocument/2006/relationships/image" Target="../media/image9.jpg"/><Relationship Id="rId7" Type="http://schemas.openxmlformats.org/officeDocument/2006/relationships/image" Target="../media/image13.jpg"/><Relationship Id="rId8"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jp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jpg"/><Relationship Id="rId4" Type="http://schemas.openxmlformats.org/officeDocument/2006/relationships/hyperlink" Target="https://pencilboxsolutions.org/videos/what-is-friendship/" TargetMode="External"/><Relationship Id="rId5" Type="http://schemas.openxmlformats.org/officeDocument/2006/relationships/image" Target="../media/image18.jpg"/><Relationship Id="rId6" Type="http://schemas.openxmlformats.org/officeDocument/2006/relationships/hyperlink" Target="https://pencilboxsolutions.org/videos/what-is-friendship/"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jpg"/><Relationship Id="rId4" Type="http://schemas.openxmlformats.org/officeDocument/2006/relationships/image" Target="../media/image25.jpg"/><Relationship Id="rId5" Type="http://schemas.openxmlformats.org/officeDocument/2006/relationships/image" Target="../media/image15.jpg"/><Relationship Id="rId6"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jp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jpg"/><Relationship Id="rId4" Type="http://schemas.openxmlformats.org/officeDocument/2006/relationships/hyperlink" Target="https://pencilboxsolutions.org/videos/taking-turns-sharing-and-being-okay-with-losing/" TargetMode="External"/><Relationship Id="rId5" Type="http://schemas.openxmlformats.org/officeDocument/2006/relationships/image" Target="../media/image17.jpg"/><Relationship Id="rId6" Type="http://schemas.openxmlformats.org/officeDocument/2006/relationships/hyperlink" Target="https://pencilboxsolutions.org/videos/taking-turns-sharing-and-being-okay-with-losing/" TargetMode="External"/><Relationship Id="rId7" Type="http://schemas.openxmlformats.org/officeDocument/2006/relationships/hyperlink" Target="https://pencilboxsolutions.org/videos/taking-turns-sharing-and-being-okay-with-losin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jpg"/><Relationship Id="rId4" Type="http://schemas.openxmlformats.org/officeDocument/2006/relationships/image" Target="../media/image19.jpg"/><Relationship Id="rId5" Type="http://schemas.openxmlformats.org/officeDocument/2006/relationships/image" Target="../media/image24.jpg"/><Relationship Id="rId6"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jp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jpg"/><Relationship Id="rId4" Type="http://schemas.openxmlformats.org/officeDocument/2006/relationships/image" Target="../media/image21.jpg"/><Relationship Id="rId5" Type="http://schemas.openxmlformats.org/officeDocument/2006/relationships/hyperlink" Target="https://pencilboxsolutions.org/videos/how-to-listen-like-really-listen/" TargetMode="External"/><Relationship Id="rId6" Type="http://schemas.openxmlformats.org/officeDocument/2006/relationships/hyperlink" Target="https://pencilboxsolutions.org/videos/how-to-listen-like-really-listen/" TargetMode="External"/><Relationship Id="rId7" Type="http://schemas.openxmlformats.org/officeDocument/2006/relationships/hyperlink" Target="https://pencilboxsolutions.org/videos/how-to-listen-like-really-listen/"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jpg"/><Relationship Id="rId4" Type="http://schemas.openxmlformats.org/officeDocument/2006/relationships/image" Target="../media/image23.jpg"/><Relationship Id="rId5" Type="http://schemas.openxmlformats.org/officeDocument/2006/relationships/image" Target="../media/image14.jpg"/><Relationship Id="rId6" Type="http://schemas.openxmlformats.org/officeDocument/2006/relationships/image" Target="../media/image22.png"/><Relationship Id="rId7" Type="http://schemas.openxmlformats.org/officeDocument/2006/relationships/hyperlink" Target="https://www.google.com/search?sca_esv=efcd8d53741a0bb1&amp;cs=0&amp;sxsrf=AE3TifOrjY6Pzh2McFVQQhdKG0ZQHKsTzw:1759670484735&amp;q=Cori+Doerrfeld&amp;si=AMgyJEs9DArPE9xmb5yVYVjpG4jqWDEKSIpCRSjmm88XZWnGNUihphUQYAZlp-fDGTzHT99XP2aU2mmNOHOcGJAuDwHxwlCSJWvZhCoasiSSHXFidalLTgJzHN5u1q4jqtvfBGQ78tEKfWm9g2vO2UiFEMNDXB_yko5jmLAiAjsbRuLYEPWtHPMmEOEgFNTjUKdttVWxDUAMt_eYIVO8r1J3z26GDZzq3g%3D%3D&amp;sa=X&amp;ved=2ahUKEwjZhaexk42QAxWE1vACHQF1KMsQmxN6BAgFEAI"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jp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jpg"/><Relationship Id="rId4" Type="http://schemas.openxmlformats.org/officeDocument/2006/relationships/image" Target="../media/image28.jpg"/><Relationship Id="rId5" Type="http://schemas.openxmlformats.org/officeDocument/2006/relationships/hyperlink" Target="https://pencilboxsolutions.org/videos/our-words-matter/" TargetMode="External"/><Relationship Id="rId6" Type="http://schemas.openxmlformats.org/officeDocument/2006/relationships/hyperlink" Target="https://pencilboxsolutions.org/videos/our-words-matter/"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jpg"/><Relationship Id="rId4" Type="http://schemas.openxmlformats.org/officeDocument/2006/relationships/image" Target="../media/image27.jpg"/><Relationship Id="rId5" Type="http://schemas.openxmlformats.org/officeDocument/2006/relationships/image" Target="../media/image30.jpg"/><Relationship Id="rId6" Type="http://schemas.openxmlformats.org/officeDocument/2006/relationships/image" Target="../media/image29.jpg"/><Relationship Id="rId7" Type="http://schemas.openxmlformats.org/officeDocument/2006/relationships/hyperlink" Target="https://www.thriftbooks.com/a/michael-genhart/1995425/"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jpg"/><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jpg"/><Relationship Id="rId4" Type="http://schemas.openxmlformats.org/officeDocument/2006/relationships/hyperlink" Target="https://pencilboxsolutions.org/videos/o-ya-own-your-actions-song-lyrics-included/" TargetMode="External"/><Relationship Id="rId10" Type="http://schemas.openxmlformats.org/officeDocument/2006/relationships/hyperlink" Target="https://pencilboxsolutions.org/videos/o-ya-own-your-actions-song-lyrics-included/" TargetMode="External"/><Relationship Id="rId9" Type="http://schemas.openxmlformats.org/officeDocument/2006/relationships/hyperlink" Target="https://pencilboxsolutions.org/videos/o-ya-apologize-and-move-on/" TargetMode="External"/><Relationship Id="rId5" Type="http://schemas.openxmlformats.org/officeDocument/2006/relationships/image" Target="../media/image31.jpg"/><Relationship Id="rId6" Type="http://schemas.openxmlformats.org/officeDocument/2006/relationships/hyperlink" Target="https://pencilboxsolutions.org/videos/o-ya-apologize-and-move-on/" TargetMode="External"/><Relationship Id="rId7" Type="http://schemas.openxmlformats.org/officeDocument/2006/relationships/image" Target="../media/image32.jpg"/><Relationship Id="rId8" Type="http://schemas.openxmlformats.org/officeDocument/2006/relationships/hyperlink" Target="https://pencilboxsolutions.org/videos/o-ya-apologize-and-move-on/"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jpg"/><Relationship Id="rId4" Type="http://schemas.openxmlformats.org/officeDocument/2006/relationships/image" Target="../media/image35.jpg"/><Relationship Id="rId5" Type="http://schemas.openxmlformats.org/officeDocument/2006/relationships/image" Target="../media/image34.jpg"/><Relationship Id="rId6" Type="http://schemas.openxmlformats.org/officeDocument/2006/relationships/image" Target="../media/image3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0.png"/><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83" name="Shape 83"/>
        <p:cNvGrpSpPr/>
        <p:nvPr/>
      </p:nvGrpSpPr>
      <p:grpSpPr>
        <a:xfrm>
          <a:off x="0" y="0"/>
          <a:ext cx="0" cy="0"/>
          <a:chOff x="0" y="0"/>
          <a:chExt cx="0" cy="0"/>
        </a:xfrm>
      </p:grpSpPr>
      <p:sp>
        <p:nvSpPr>
          <p:cNvPr id="84" name="Google Shape;84;p13"/>
          <p:cNvSpPr/>
          <p:nvPr/>
        </p:nvSpPr>
        <p:spPr>
          <a:xfrm>
            <a:off x="2877525" y="-237112"/>
            <a:ext cx="12532950" cy="17232806"/>
          </a:xfrm>
          <a:custGeom>
            <a:rect b="b" l="l" r="r" t="t"/>
            <a:pathLst>
              <a:path extrusionOk="0" h="17232806" w="12532950">
                <a:moveTo>
                  <a:pt x="0" y="0"/>
                </a:moveTo>
                <a:lnTo>
                  <a:pt x="12532950" y="0"/>
                </a:lnTo>
                <a:lnTo>
                  <a:pt x="12532950" y="17232806"/>
                </a:lnTo>
                <a:lnTo>
                  <a:pt x="0" y="17232806"/>
                </a:lnTo>
                <a:lnTo>
                  <a:pt x="0" y="0"/>
                </a:lnTo>
                <a:close/>
              </a:path>
            </a:pathLst>
          </a:custGeom>
          <a:blipFill rotWithShape="1">
            <a:blip r:embed="rId3">
              <a:alphaModFix/>
            </a:blip>
            <a:stretch>
              <a:fillRect b="0" l="0" r="0" t="0"/>
            </a:stretch>
          </a:blipFill>
          <a:ln>
            <a:noFill/>
          </a:ln>
        </p:spPr>
      </p:sp>
      <p:grpSp>
        <p:nvGrpSpPr>
          <p:cNvPr id="85" name="Google Shape;85;p13"/>
          <p:cNvGrpSpPr/>
          <p:nvPr/>
        </p:nvGrpSpPr>
        <p:grpSpPr>
          <a:xfrm>
            <a:off x="6323309" y="4902910"/>
            <a:ext cx="6052261" cy="1169495"/>
            <a:chOff x="0" y="0"/>
            <a:chExt cx="8069681" cy="1559327"/>
          </a:xfrm>
        </p:grpSpPr>
        <p:grpSp>
          <p:nvGrpSpPr>
            <p:cNvPr id="86" name="Google Shape;86;p13"/>
            <p:cNvGrpSpPr/>
            <p:nvPr/>
          </p:nvGrpSpPr>
          <p:grpSpPr>
            <a:xfrm rot="-102414">
              <a:off x="17886" y="119359"/>
              <a:ext cx="8033909" cy="1320610"/>
              <a:chOff x="0" y="0"/>
              <a:chExt cx="11797642" cy="1939290"/>
            </a:xfrm>
          </p:grpSpPr>
          <p:sp>
            <p:nvSpPr>
              <p:cNvPr id="87" name="Google Shape;87;p13"/>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13"/>
            <p:cNvSpPr txBox="1"/>
            <p:nvPr/>
          </p:nvSpPr>
          <p:spPr>
            <a:xfrm rot="-102356">
              <a:off x="268791" y="461002"/>
              <a:ext cx="7537841" cy="82236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4007" u="none" cap="none" strike="noStrike">
                  <a:solidFill>
                    <a:srgbClr val="FFFFFF"/>
                  </a:solidFill>
                  <a:latin typeface="Poppins"/>
                  <a:ea typeface="Poppins"/>
                  <a:cs typeface="Poppins"/>
                  <a:sym typeface="Poppins"/>
                </a:rPr>
                <a:t>Week Four</a:t>
              </a:r>
              <a:endParaRPr>
                <a:latin typeface="Poppins"/>
                <a:ea typeface="Poppins"/>
                <a:cs typeface="Poppins"/>
                <a:sym typeface="Poppins"/>
              </a:endParaRPr>
            </a:p>
          </p:txBody>
        </p:sp>
      </p:grpSp>
      <p:grpSp>
        <p:nvGrpSpPr>
          <p:cNvPr id="90" name="Google Shape;90;p13"/>
          <p:cNvGrpSpPr/>
          <p:nvPr/>
        </p:nvGrpSpPr>
        <p:grpSpPr>
          <a:xfrm rot="649593">
            <a:off x="11961283" y="1569474"/>
            <a:ext cx="3085994" cy="3072255"/>
            <a:chOff x="-33258" y="-75"/>
            <a:chExt cx="14906544" cy="14840178"/>
          </a:xfrm>
        </p:grpSpPr>
        <p:sp>
          <p:nvSpPr>
            <p:cNvPr id="91" name="Google Shape;91;p13"/>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4">
                <a:alphaModFix/>
              </a:blip>
              <a:stretch>
                <a:fillRect b="0" l="-8249" r="-824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 name="Google Shape;94;p13"/>
          <p:cNvSpPr/>
          <p:nvPr/>
        </p:nvSpPr>
        <p:spPr>
          <a:xfrm>
            <a:off x="11461444" y="4680876"/>
            <a:ext cx="3602071" cy="5321979"/>
          </a:xfrm>
          <a:custGeom>
            <a:rect b="b" l="l" r="r" t="t"/>
            <a:pathLst>
              <a:path extrusionOk="0" h="5321979" w="3602071">
                <a:moveTo>
                  <a:pt x="0" y="0"/>
                </a:moveTo>
                <a:lnTo>
                  <a:pt x="3602072" y="0"/>
                </a:lnTo>
                <a:lnTo>
                  <a:pt x="3602072" y="5321980"/>
                </a:lnTo>
                <a:lnTo>
                  <a:pt x="0" y="5321980"/>
                </a:lnTo>
                <a:lnTo>
                  <a:pt x="0" y="0"/>
                </a:lnTo>
                <a:close/>
              </a:path>
            </a:pathLst>
          </a:custGeom>
          <a:blipFill rotWithShape="1">
            <a:blip r:embed="rId5">
              <a:alphaModFix/>
            </a:blip>
            <a:stretch>
              <a:fillRect b="0" l="0" r="0" t="0"/>
            </a:stretch>
          </a:blipFill>
          <a:ln>
            <a:noFill/>
          </a:ln>
        </p:spPr>
      </p:sp>
      <p:sp>
        <p:nvSpPr>
          <p:cNvPr id="95" name="Google Shape;95;p13"/>
          <p:cNvSpPr txBox="1"/>
          <p:nvPr/>
        </p:nvSpPr>
        <p:spPr>
          <a:xfrm>
            <a:off x="6248125" y="3053951"/>
            <a:ext cx="6202500" cy="1573500"/>
          </a:xfrm>
          <a:prstGeom prst="rect">
            <a:avLst/>
          </a:prstGeom>
          <a:noFill/>
          <a:ln>
            <a:noFill/>
          </a:ln>
        </p:spPr>
        <p:txBody>
          <a:bodyPr anchorCtr="0" anchor="t" bIns="0" lIns="0" spcFirstLastPara="1" rIns="0" wrap="square" tIns="0">
            <a:spAutoFit/>
          </a:bodyPr>
          <a:lstStyle/>
          <a:p>
            <a:pPr indent="0" lvl="0" marL="0" marR="0" rtl="0" algn="ctr">
              <a:lnSpc>
                <a:spcPct val="112979"/>
              </a:lnSpc>
              <a:spcBef>
                <a:spcPts val="0"/>
              </a:spcBef>
              <a:spcAft>
                <a:spcPts val="0"/>
              </a:spcAft>
              <a:buNone/>
            </a:pPr>
            <a:r>
              <a:rPr i="0" lang="en-US" sz="4800" u="none" cap="none" strike="noStrike">
                <a:solidFill>
                  <a:srgbClr val="000000"/>
                </a:solidFill>
                <a:latin typeface="Poppins"/>
                <a:ea typeface="Poppins"/>
                <a:cs typeface="Poppins"/>
                <a:sym typeface="Poppins"/>
              </a:rPr>
              <a:t>Morning Meeting Guide</a:t>
            </a:r>
            <a:endParaRPr>
              <a:latin typeface="Poppins"/>
              <a:ea typeface="Poppins"/>
              <a:cs typeface="Poppins"/>
              <a:sym typeface="Poppins"/>
            </a:endParaRPr>
          </a:p>
        </p:txBody>
      </p:sp>
      <p:sp>
        <p:nvSpPr>
          <p:cNvPr id="96" name="Google Shape;96;p13"/>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100" name="Shape 100"/>
        <p:cNvGrpSpPr/>
        <p:nvPr/>
      </p:nvGrpSpPr>
      <p:grpSpPr>
        <a:xfrm>
          <a:off x="0" y="0"/>
          <a:ext cx="0" cy="0"/>
          <a:chOff x="0" y="0"/>
          <a:chExt cx="0" cy="0"/>
        </a:xfrm>
      </p:grpSpPr>
      <p:sp>
        <p:nvSpPr>
          <p:cNvPr id="101" name="Google Shape;101;p14"/>
          <p:cNvSpPr/>
          <p:nvPr/>
        </p:nvSpPr>
        <p:spPr>
          <a:xfrm>
            <a:off x="1431163" y="0"/>
            <a:ext cx="15932598" cy="10287000"/>
          </a:xfrm>
          <a:custGeom>
            <a:rect b="b" l="l" r="r" t="t"/>
            <a:pathLst>
              <a:path extrusionOk="0" h="10287000" w="15932598">
                <a:moveTo>
                  <a:pt x="0" y="0"/>
                </a:moveTo>
                <a:lnTo>
                  <a:pt x="15932598" y="0"/>
                </a:lnTo>
                <a:lnTo>
                  <a:pt x="15932598" y="10287000"/>
                </a:lnTo>
                <a:lnTo>
                  <a:pt x="0" y="10287000"/>
                </a:lnTo>
                <a:lnTo>
                  <a:pt x="0" y="0"/>
                </a:lnTo>
                <a:close/>
              </a:path>
            </a:pathLst>
          </a:custGeom>
          <a:blipFill rotWithShape="1">
            <a:blip r:embed="rId3">
              <a:alphaModFix/>
            </a:blip>
            <a:stretch>
              <a:fillRect b="0" l="-3812" r="-3812" t="-13"/>
            </a:stretch>
          </a:blipFill>
          <a:ln>
            <a:noFill/>
          </a:ln>
        </p:spPr>
      </p:sp>
      <p:sp>
        <p:nvSpPr>
          <p:cNvPr id="102" name="Google Shape;102;p14"/>
          <p:cNvSpPr txBox="1"/>
          <p:nvPr/>
        </p:nvSpPr>
        <p:spPr>
          <a:xfrm>
            <a:off x="1963100" y="2057400"/>
            <a:ext cx="14191200" cy="8084100"/>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i="0" lang="en-US" sz="2600" u="none" cap="none" strike="noStrike">
                <a:solidFill>
                  <a:srgbClr val="000000"/>
                </a:solidFill>
                <a:latin typeface="Poppins"/>
                <a:ea typeface="Poppins"/>
                <a:cs typeface="Poppins"/>
                <a:sym typeface="Poppins"/>
              </a:rPr>
              <a:t>Dear Friend,</a:t>
            </a:r>
            <a:endParaRPr sz="1000">
              <a:latin typeface="Poppins"/>
              <a:ea typeface="Poppins"/>
              <a:cs typeface="Poppins"/>
              <a:sym typeface="Poppins"/>
            </a:endParaRPr>
          </a:p>
          <a:p>
            <a:pPr indent="0" lvl="0" marL="0" marR="0" rtl="0" algn="l">
              <a:lnSpc>
                <a:spcPct val="160000"/>
              </a:lnSpc>
              <a:spcBef>
                <a:spcPts val="0"/>
              </a:spcBef>
              <a:spcAft>
                <a:spcPts val="0"/>
              </a:spcAft>
              <a:buNone/>
            </a:pPr>
            <a:r>
              <a:rPr i="0" lang="en-US" sz="2600" u="none" cap="none" strike="noStrike">
                <a:solidFill>
                  <a:srgbClr val="000000"/>
                </a:solidFill>
                <a:latin typeface="Poppins"/>
                <a:ea typeface="Poppins"/>
                <a:cs typeface="Poppins"/>
                <a:sym typeface="Poppins"/>
              </a:rPr>
              <a:t>If you’re feeling weary or discouraged, please remember this: your work matters greatly. Every moment you show up with patience, presence, and care , even when it feels unnoticed, you’re shaping the hearts and minds of our future. There’s a lot to navigate, and so much nuance to negotiate, but never fear: your steady effort leaves a lasting imprint.</a:t>
            </a:r>
            <a:endParaRPr sz="1000">
              <a:latin typeface="Poppins"/>
              <a:ea typeface="Poppins"/>
              <a:cs typeface="Poppins"/>
              <a:sym typeface="Poppins"/>
            </a:endParaRPr>
          </a:p>
          <a:p>
            <a:pPr indent="0" lvl="0" marL="0" marR="0" rtl="0" algn="l">
              <a:lnSpc>
                <a:spcPct val="160000"/>
              </a:lnSpc>
              <a:spcBef>
                <a:spcPts val="0"/>
              </a:spcBef>
              <a:spcAft>
                <a:spcPts val="0"/>
              </a:spcAft>
              <a:buNone/>
            </a:pPr>
            <a:r>
              <a:rPr i="0" lang="en-US" sz="2600" u="none" cap="none" strike="noStrike">
                <a:solidFill>
                  <a:srgbClr val="000000"/>
                </a:solidFill>
                <a:latin typeface="Poppins"/>
                <a:ea typeface="Poppins"/>
                <a:cs typeface="Poppins"/>
                <a:sym typeface="Poppins"/>
              </a:rPr>
              <a:t>If you can’t see the big wins today, start to notice the little ones, the quiet moments of connection, the “aha” glimmers, the student who feels seen because of you. Approach challenges with curiosity instead of judgment. Our best creativity and compassion unfold when our hearts are open.</a:t>
            </a:r>
            <a:endParaRPr sz="1000">
              <a:latin typeface="Poppins"/>
              <a:ea typeface="Poppins"/>
              <a:cs typeface="Poppins"/>
              <a:sym typeface="Poppins"/>
            </a:endParaRPr>
          </a:p>
          <a:p>
            <a:pPr indent="0" lvl="0" marL="0" marR="0" rtl="0" algn="l">
              <a:lnSpc>
                <a:spcPct val="160000"/>
              </a:lnSpc>
              <a:spcBef>
                <a:spcPts val="0"/>
              </a:spcBef>
              <a:spcAft>
                <a:spcPts val="0"/>
              </a:spcAft>
              <a:buNone/>
            </a:pPr>
            <a:r>
              <a:rPr i="0" lang="en-US" sz="2600" u="none" cap="none" strike="noStrike">
                <a:solidFill>
                  <a:srgbClr val="000000"/>
                </a:solidFill>
                <a:latin typeface="Poppins"/>
                <a:ea typeface="Poppins"/>
                <a:cs typeface="Poppins"/>
                <a:sym typeface="Poppins"/>
              </a:rPr>
              <a:t>You’ve got this. You are making a difference, more than you know.</a:t>
            </a:r>
            <a:endParaRPr sz="1000">
              <a:latin typeface="Poppins"/>
              <a:ea typeface="Poppins"/>
              <a:cs typeface="Poppins"/>
              <a:sym typeface="Poppins"/>
            </a:endParaRPr>
          </a:p>
          <a:p>
            <a:pPr indent="0" lvl="0" marL="0" marR="0" rtl="0" algn="r">
              <a:lnSpc>
                <a:spcPct val="160000"/>
              </a:lnSpc>
              <a:spcBef>
                <a:spcPts val="0"/>
              </a:spcBef>
              <a:spcAft>
                <a:spcPts val="0"/>
              </a:spcAft>
              <a:buNone/>
            </a:pPr>
            <a:r>
              <a:t/>
            </a:r>
            <a:endParaRPr i="0" sz="2600" u="none" cap="none" strike="noStrike">
              <a:solidFill>
                <a:srgbClr val="000000"/>
              </a:solidFill>
              <a:latin typeface="Poppins"/>
              <a:ea typeface="Poppins"/>
              <a:cs typeface="Poppins"/>
              <a:sym typeface="Poppins"/>
            </a:endParaRPr>
          </a:p>
          <a:p>
            <a:pPr indent="0" lvl="0" marL="0" marR="0" rtl="0" algn="r">
              <a:lnSpc>
                <a:spcPct val="160000"/>
              </a:lnSpc>
              <a:spcBef>
                <a:spcPts val="0"/>
              </a:spcBef>
              <a:spcAft>
                <a:spcPts val="0"/>
              </a:spcAft>
              <a:buNone/>
            </a:pPr>
            <a:r>
              <a:rPr i="0" lang="en-US" sz="2600" u="none" cap="none" strike="noStrike">
                <a:solidFill>
                  <a:srgbClr val="000000"/>
                </a:solidFill>
                <a:latin typeface="Poppins"/>
                <a:ea typeface="Poppins"/>
                <a:cs typeface="Poppins"/>
                <a:sym typeface="Poppins"/>
              </a:rPr>
              <a:t>Greta and the Pencil Box Team</a:t>
            </a:r>
            <a:endParaRPr sz="1000">
              <a:latin typeface="Poppins"/>
              <a:ea typeface="Poppins"/>
              <a:cs typeface="Poppins"/>
              <a:sym typeface="Poppins"/>
            </a:endParaRPr>
          </a:p>
        </p:txBody>
      </p:sp>
      <p:sp>
        <p:nvSpPr>
          <p:cNvPr id="103" name="Google Shape;103;p14"/>
          <p:cNvSpPr/>
          <p:nvPr/>
        </p:nvSpPr>
        <p:spPr>
          <a:xfrm>
            <a:off x="10401300" y="9554382"/>
            <a:ext cx="875106" cy="667268"/>
          </a:xfrm>
          <a:custGeom>
            <a:rect b="b" l="l" r="r" t="t"/>
            <a:pathLst>
              <a:path extrusionOk="0" h="667268" w="875106">
                <a:moveTo>
                  <a:pt x="0" y="0"/>
                </a:moveTo>
                <a:lnTo>
                  <a:pt x="875106" y="0"/>
                </a:lnTo>
                <a:lnTo>
                  <a:pt x="875106" y="667268"/>
                </a:lnTo>
                <a:lnTo>
                  <a:pt x="0" y="667268"/>
                </a:lnTo>
                <a:lnTo>
                  <a:pt x="0" y="0"/>
                </a:lnTo>
                <a:close/>
              </a:path>
            </a:pathLst>
          </a:custGeom>
          <a:blipFill rotWithShape="1">
            <a:blip r:embed="rId4">
              <a:alphaModFix/>
            </a:blip>
            <a:stretch>
              <a:fillRect b="0" l="0" r="0" t="0"/>
            </a:stretch>
          </a:blipFill>
          <a:ln>
            <a:noFill/>
          </a:ln>
        </p:spPr>
      </p:sp>
      <p:sp>
        <p:nvSpPr>
          <p:cNvPr id="104" name="Google Shape;104;p14"/>
          <p:cNvSpPr/>
          <p:nvPr/>
        </p:nvSpPr>
        <p:spPr>
          <a:xfrm rot="461579">
            <a:off x="14856468" y="408428"/>
            <a:ext cx="2927994" cy="2583955"/>
          </a:xfrm>
          <a:custGeom>
            <a:rect b="b" l="l" r="r" t="t"/>
            <a:pathLst>
              <a:path extrusionOk="0" h="2583955" w="2927994">
                <a:moveTo>
                  <a:pt x="0" y="0"/>
                </a:moveTo>
                <a:lnTo>
                  <a:pt x="2927994" y="0"/>
                </a:lnTo>
                <a:lnTo>
                  <a:pt x="2927994" y="2583955"/>
                </a:lnTo>
                <a:lnTo>
                  <a:pt x="0" y="2583955"/>
                </a:lnTo>
                <a:lnTo>
                  <a:pt x="0" y="0"/>
                </a:lnTo>
                <a:close/>
              </a:path>
            </a:pathLst>
          </a:custGeom>
          <a:blipFill rotWithShape="1">
            <a:blip r:embed="rId5">
              <a:alphaModFix/>
            </a:blip>
            <a:stretch>
              <a:fillRect b="0" l="0" r="0" t="0"/>
            </a:stretch>
          </a:blipFill>
          <a:ln>
            <a:noFill/>
          </a:ln>
        </p:spPr>
      </p:sp>
      <p:sp>
        <p:nvSpPr>
          <p:cNvPr id="105" name="Google Shape;105;p14"/>
          <p:cNvSpPr txBox="1"/>
          <p:nvPr/>
        </p:nvSpPr>
        <p:spPr>
          <a:xfrm>
            <a:off x="4787600" y="617226"/>
            <a:ext cx="9219600" cy="946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Morning Meetings</a:t>
            </a:r>
            <a:endParaRPr/>
          </a:p>
        </p:txBody>
      </p:sp>
      <p:sp>
        <p:nvSpPr>
          <p:cNvPr id="106" name="Google Shape;106;p14"/>
          <p:cNvSpPr txBox="1"/>
          <p:nvPr/>
        </p:nvSpPr>
        <p:spPr>
          <a:xfrm>
            <a:off x="152400" y="9749875"/>
            <a:ext cx="70998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110" name="Shape 110"/>
        <p:cNvGrpSpPr/>
        <p:nvPr/>
      </p:nvGrpSpPr>
      <p:grpSpPr>
        <a:xfrm>
          <a:off x="0" y="0"/>
          <a:ext cx="0" cy="0"/>
          <a:chOff x="0" y="0"/>
          <a:chExt cx="0" cy="0"/>
        </a:xfrm>
      </p:grpSpPr>
      <p:sp>
        <p:nvSpPr>
          <p:cNvPr id="111" name="Google Shape;111;p15"/>
          <p:cNvSpPr/>
          <p:nvPr/>
        </p:nvSpPr>
        <p:spPr>
          <a:xfrm rot="136138">
            <a:off x="1481742" y="446197"/>
            <a:ext cx="15657678" cy="9394607"/>
          </a:xfrm>
          <a:custGeom>
            <a:rect b="b" l="l" r="r" t="t"/>
            <a:pathLst>
              <a:path extrusionOk="0" h="9394607" w="15657678">
                <a:moveTo>
                  <a:pt x="0" y="0"/>
                </a:moveTo>
                <a:lnTo>
                  <a:pt x="15657678" y="0"/>
                </a:lnTo>
                <a:lnTo>
                  <a:pt x="15657678" y="9394606"/>
                </a:lnTo>
                <a:lnTo>
                  <a:pt x="0" y="9394606"/>
                </a:lnTo>
                <a:lnTo>
                  <a:pt x="0" y="0"/>
                </a:lnTo>
                <a:close/>
              </a:path>
            </a:pathLst>
          </a:custGeom>
          <a:blipFill rotWithShape="1">
            <a:blip r:embed="rId3">
              <a:alphaModFix/>
            </a:blip>
            <a:stretch>
              <a:fillRect b="0" l="0" r="0" t="0"/>
            </a:stretch>
          </a:blipFill>
          <a:ln>
            <a:noFill/>
          </a:ln>
        </p:spPr>
      </p:sp>
      <p:grpSp>
        <p:nvGrpSpPr>
          <p:cNvPr id="112" name="Google Shape;112;p15"/>
          <p:cNvGrpSpPr/>
          <p:nvPr/>
        </p:nvGrpSpPr>
        <p:grpSpPr>
          <a:xfrm rot="-394283">
            <a:off x="184717" y="2940290"/>
            <a:ext cx="3739865" cy="4343770"/>
            <a:chOff x="0" y="0"/>
            <a:chExt cx="5466080" cy="6348730"/>
          </a:xfrm>
        </p:grpSpPr>
        <p:sp>
          <p:nvSpPr>
            <p:cNvPr id="113" name="Google Shape;113;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3092" l="-14157" r="-61788"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 name="Google Shape;117;p15"/>
          <p:cNvGrpSpPr/>
          <p:nvPr/>
        </p:nvGrpSpPr>
        <p:grpSpPr>
          <a:xfrm rot="120608">
            <a:off x="3587783" y="3374857"/>
            <a:ext cx="3740007" cy="4343935"/>
            <a:chOff x="0" y="0"/>
            <a:chExt cx="5466080" cy="6348730"/>
          </a:xfrm>
        </p:grpSpPr>
        <p:sp>
          <p:nvSpPr>
            <p:cNvPr id="118" name="Google Shape;118;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0" l="-21934" r="-2193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15"/>
          <p:cNvGrpSpPr/>
          <p:nvPr/>
        </p:nvGrpSpPr>
        <p:grpSpPr>
          <a:xfrm rot="-128587">
            <a:off x="7380731" y="3440909"/>
            <a:ext cx="3739766" cy="4343654"/>
            <a:chOff x="0" y="0"/>
            <a:chExt cx="5466080" cy="6348730"/>
          </a:xfrm>
        </p:grpSpPr>
        <p:sp>
          <p:nvSpPr>
            <p:cNvPr id="123" name="Google Shape;123;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0" l="-22044" r="-2204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 name="Google Shape;127;p15"/>
          <p:cNvGrpSpPr/>
          <p:nvPr/>
        </p:nvGrpSpPr>
        <p:grpSpPr>
          <a:xfrm rot="168382">
            <a:off x="10862951" y="3945453"/>
            <a:ext cx="3740004" cy="4343932"/>
            <a:chOff x="0" y="0"/>
            <a:chExt cx="5466080" cy="6348730"/>
          </a:xfrm>
        </p:grpSpPr>
        <p:sp>
          <p:nvSpPr>
            <p:cNvPr id="128" name="Google Shape;128;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7">
                <a:alphaModFix/>
              </a:blip>
              <a:stretch>
                <a:fillRect b="0" l="-21909" r="-2190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2" name="Google Shape;132;p15"/>
          <p:cNvGrpSpPr/>
          <p:nvPr/>
        </p:nvGrpSpPr>
        <p:grpSpPr>
          <a:xfrm rot="168183">
            <a:off x="14444262" y="3558998"/>
            <a:ext cx="3739766" cy="4343654"/>
            <a:chOff x="0" y="0"/>
            <a:chExt cx="5466080" cy="6348730"/>
          </a:xfrm>
        </p:grpSpPr>
        <p:sp>
          <p:nvSpPr>
            <p:cNvPr id="133" name="Google Shape;133;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8">
                <a:alphaModFix/>
              </a:blip>
              <a:stretch>
                <a:fillRect b="0" l="-22044" r="-2204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7" name="Google Shape;137;p15"/>
          <p:cNvSpPr txBox="1"/>
          <p:nvPr/>
        </p:nvSpPr>
        <p:spPr>
          <a:xfrm rot="-392002">
            <a:off x="831245" y="6548411"/>
            <a:ext cx="2446790" cy="486774"/>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1</a:t>
            </a:r>
            <a:endParaRPr/>
          </a:p>
        </p:txBody>
      </p:sp>
      <p:sp>
        <p:nvSpPr>
          <p:cNvPr id="138" name="Google Shape;138;p15"/>
          <p:cNvSpPr txBox="1"/>
          <p:nvPr/>
        </p:nvSpPr>
        <p:spPr>
          <a:xfrm rot="123101">
            <a:off x="4224252" y="6980678"/>
            <a:ext cx="2446869" cy="486911"/>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2</a:t>
            </a:r>
            <a:endParaRPr/>
          </a:p>
        </p:txBody>
      </p:sp>
      <p:sp>
        <p:nvSpPr>
          <p:cNvPr id="139" name="Google Shape;139;p15"/>
          <p:cNvSpPr txBox="1"/>
          <p:nvPr/>
        </p:nvSpPr>
        <p:spPr>
          <a:xfrm rot="-125989">
            <a:off x="8086111" y="6980658"/>
            <a:ext cx="2446847" cy="537352"/>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3</a:t>
            </a:r>
            <a:endParaRPr/>
          </a:p>
        </p:txBody>
      </p:sp>
      <p:sp>
        <p:nvSpPr>
          <p:cNvPr id="140" name="Google Shape;140;p15"/>
          <p:cNvSpPr txBox="1"/>
          <p:nvPr/>
        </p:nvSpPr>
        <p:spPr>
          <a:xfrm rot="170848">
            <a:off x="11057205" y="7588011"/>
            <a:ext cx="3104032" cy="486907"/>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4</a:t>
            </a:r>
            <a:endParaRPr/>
          </a:p>
        </p:txBody>
      </p:sp>
      <p:sp>
        <p:nvSpPr>
          <p:cNvPr id="141" name="Google Shape;141;p15"/>
          <p:cNvSpPr txBox="1"/>
          <p:nvPr/>
        </p:nvSpPr>
        <p:spPr>
          <a:xfrm rot="123574">
            <a:off x="3061829" y="1013625"/>
            <a:ext cx="12913742" cy="116025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i="0" lang="en-US" sz="7538" u="none" cap="none" strike="noStrike">
                <a:solidFill>
                  <a:srgbClr val="000000"/>
                </a:solidFill>
                <a:latin typeface="Poppins"/>
                <a:ea typeface="Poppins"/>
                <a:cs typeface="Poppins"/>
                <a:sym typeface="Poppins"/>
              </a:rPr>
              <a:t>Week 4 Overview</a:t>
            </a:r>
            <a:endParaRPr>
              <a:latin typeface="Poppins"/>
              <a:ea typeface="Poppins"/>
              <a:cs typeface="Poppins"/>
              <a:sym typeface="Poppins"/>
            </a:endParaRPr>
          </a:p>
        </p:txBody>
      </p:sp>
      <p:sp>
        <p:nvSpPr>
          <p:cNvPr id="142" name="Google Shape;142;p15"/>
          <p:cNvSpPr txBox="1"/>
          <p:nvPr/>
        </p:nvSpPr>
        <p:spPr>
          <a:xfrm rot="170781">
            <a:off x="14662788" y="7125864"/>
            <a:ext cx="3103894" cy="537352"/>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5</a:t>
            </a:r>
            <a:endParaRPr/>
          </a:p>
        </p:txBody>
      </p:sp>
      <p:sp>
        <p:nvSpPr>
          <p:cNvPr id="143" name="Google Shape;143;p15"/>
          <p:cNvSpPr txBox="1"/>
          <p:nvPr/>
        </p:nvSpPr>
        <p:spPr>
          <a:xfrm rot="-392002">
            <a:off x="858855" y="7344568"/>
            <a:ext cx="2446790" cy="973812"/>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3163" u="sng" cap="none" strike="noStrike">
                <a:solidFill>
                  <a:schemeClr val="hlink"/>
                </a:solidFill>
                <a:latin typeface="Poppins"/>
                <a:ea typeface="Poppins"/>
                <a:cs typeface="Poppins"/>
                <a:sym typeface="Poppins"/>
                <a:hlinkClick r:id="rId9"/>
              </a:rPr>
              <a:t>What is Friendship?</a:t>
            </a:r>
            <a:endParaRPr>
              <a:latin typeface="Poppins"/>
              <a:ea typeface="Poppins"/>
              <a:cs typeface="Poppins"/>
              <a:sym typeface="Poppins"/>
            </a:endParaRPr>
          </a:p>
        </p:txBody>
      </p:sp>
      <p:sp>
        <p:nvSpPr>
          <p:cNvPr id="144" name="Google Shape;144;p15"/>
          <p:cNvSpPr txBox="1"/>
          <p:nvPr/>
        </p:nvSpPr>
        <p:spPr>
          <a:xfrm rot="67567">
            <a:off x="3335432" y="7904792"/>
            <a:ext cx="4060384" cy="1460684"/>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3163" u="none" cap="none" strike="noStrike">
                <a:solidFill>
                  <a:srgbClr val="000000"/>
                </a:solidFill>
                <a:latin typeface="Poppins"/>
                <a:ea typeface="Poppins"/>
                <a:cs typeface="Poppins"/>
                <a:sym typeface="Poppins"/>
              </a:rPr>
              <a:t>Taking Turns, Sharing, and Being Okay With Losing</a:t>
            </a:r>
            <a:endParaRPr>
              <a:latin typeface="Poppins"/>
              <a:ea typeface="Poppins"/>
              <a:cs typeface="Poppins"/>
              <a:sym typeface="Poppins"/>
            </a:endParaRPr>
          </a:p>
        </p:txBody>
      </p:sp>
      <p:sp>
        <p:nvSpPr>
          <p:cNvPr id="145" name="Google Shape;145;p15"/>
          <p:cNvSpPr txBox="1"/>
          <p:nvPr/>
        </p:nvSpPr>
        <p:spPr>
          <a:xfrm rot="-171618">
            <a:off x="8094951" y="7873571"/>
            <a:ext cx="2446848" cy="973813"/>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3163" u="none" cap="none" strike="noStrike">
                <a:solidFill>
                  <a:srgbClr val="000000"/>
                </a:solidFill>
                <a:latin typeface="Poppins"/>
                <a:ea typeface="Poppins"/>
                <a:cs typeface="Poppins"/>
                <a:sym typeface="Poppins"/>
              </a:rPr>
              <a:t>How To Listen</a:t>
            </a:r>
            <a:endParaRPr>
              <a:latin typeface="Poppins"/>
              <a:ea typeface="Poppins"/>
              <a:cs typeface="Poppins"/>
              <a:sym typeface="Poppins"/>
            </a:endParaRPr>
          </a:p>
        </p:txBody>
      </p:sp>
      <p:sp>
        <p:nvSpPr>
          <p:cNvPr id="146" name="Google Shape;146;p15"/>
          <p:cNvSpPr txBox="1"/>
          <p:nvPr/>
        </p:nvSpPr>
        <p:spPr>
          <a:xfrm rot="156001">
            <a:off x="11385773" y="8433333"/>
            <a:ext cx="2446919" cy="97359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3163" u="none" cap="none" strike="noStrike">
                <a:solidFill>
                  <a:srgbClr val="000000"/>
                </a:solidFill>
                <a:latin typeface="Poppins"/>
                <a:ea typeface="Poppins"/>
                <a:cs typeface="Poppins"/>
                <a:sym typeface="Poppins"/>
              </a:rPr>
              <a:t>Words Matter</a:t>
            </a:r>
            <a:endParaRPr>
              <a:latin typeface="Poppins"/>
              <a:ea typeface="Poppins"/>
              <a:cs typeface="Poppins"/>
              <a:sym typeface="Poppins"/>
            </a:endParaRPr>
          </a:p>
        </p:txBody>
      </p:sp>
      <p:sp>
        <p:nvSpPr>
          <p:cNvPr id="147" name="Google Shape;147;p15"/>
          <p:cNvSpPr txBox="1"/>
          <p:nvPr/>
        </p:nvSpPr>
        <p:spPr>
          <a:xfrm rot="173723">
            <a:off x="14948960" y="7946431"/>
            <a:ext cx="2446924" cy="194738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3163" u="none" cap="none" strike="noStrike">
                <a:solidFill>
                  <a:srgbClr val="000000"/>
                </a:solidFill>
                <a:latin typeface="Poppins"/>
                <a:ea typeface="Poppins"/>
                <a:cs typeface="Poppins"/>
                <a:sym typeface="Poppins"/>
              </a:rPr>
              <a:t>OYA, Apologize, and Move On</a:t>
            </a:r>
            <a:endParaRPr>
              <a:latin typeface="Poppins"/>
              <a:ea typeface="Poppins"/>
              <a:cs typeface="Poppins"/>
              <a:sym typeface="Poppins"/>
            </a:endParaRPr>
          </a:p>
        </p:txBody>
      </p:sp>
      <p:sp>
        <p:nvSpPr>
          <p:cNvPr id="148" name="Google Shape;148;p15"/>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152" name="Shape 152"/>
        <p:cNvGrpSpPr/>
        <p:nvPr/>
      </p:nvGrpSpPr>
      <p:grpSpPr>
        <a:xfrm>
          <a:off x="0" y="0"/>
          <a:ext cx="0" cy="0"/>
          <a:chOff x="0" y="0"/>
          <a:chExt cx="0" cy="0"/>
        </a:xfrm>
      </p:grpSpPr>
      <p:sp>
        <p:nvSpPr>
          <p:cNvPr id="153" name="Google Shape;153;p16"/>
          <p:cNvSpPr/>
          <p:nvPr/>
        </p:nvSpPr>
        <p:spPr>
          <a:xfrm rot="-105469">
            <a:off x="1585142" y="530699"/>
            <a:ext cx="14830321" cy="8898193"/>
          </a:xfrm>
          <a:custGeom>
            <a:rect b="b" l="l" r="r" t="t"/>
            <a:pathLst>
              <a:path extrusionOk="0" h="8898193" w="14830321">
                <a:moveTo>
                  <a:pt x="0" y="0"/>
                </a:moveTo>
                <a:lnTo>
                  <a:pt x="14830321" y="0"/>
                </a:lnTo>
                <a:lnTo>
                  <a:pt x="14830321" y="8898193"/>
                </a:lnTo>
                <a:lnTo>
                  <a:pt x="0" y="8898193"/>
                </a:lnTo>
                <a:lnTo>
                  <a:pt x="0" y="0"/>
                </a:lnTo>
                <a:close/>
              </a:path>
            </a:pathLst>
          </a:custGeom>
          <a:blipFill rotWithShape="1">
            <a:blip r:embed="rId3">
              <a:alphaModFix/>
            </a:blip>
            <a:stretch>
              <a:fillRect b="0" l="0" r="0" t="0"/>
            </a:stretch>
          </a:blipFill>
          <a:ln>
            <a:noFill/>
          </a:ln>
        </p:spPr>
      </p:sp>
      <p:sp>
        <p:nvSpPr>
          <p:cNvPr id="154" name="Google Shape;154;p16"/>
          <p:cNvSpPr/>
          <p:nvPr/>
        </p:nvSpPr>
        <p:spPr>
          <a:xfrm>
            <a:off x="13152983" y="4802536"/>
            <a:ext cx="4106317" cy="5484464"/>
          </a:xfrm>
          <a:custGeom>
            <a:rect b="b" l="l" r="r" t="t"/>
            <a:pathLst>
              <a:path extrusionOk="0" h="5484464" w="4106317">
                <a:moveTo>
                  <a:pt x="0" y="0"/>
                </a:moveTo>
                <a:lnTo>
                  <a:pt x="4106317" y="0"/>
                </a:lnTo>
                <a:lnTo>
                  <a:pt x="4106317" y="5484464"/>
                </a:lnTo>
                <a:lnTo>
                  <a:pt x="0" y="5484464"/>
                </a:lnTo>
                <a:lnTo>
                  <a:pt x="0" y="0"/>
                </a:lnTo>
                <a:close/>
              </a:path>
            </a:pathLst>
          </a:custGeom>
          <a:blipFill rotWithShape="1">
            <a:blip r:embed="rId4">
              <a:alphaModFix/>
            </a:blip>
            <a:stretch>
              <a:fillRect b="0" l="0" r="0" t="0"/>
            </a:stretch>
          </a:blipFill>
          <a:ln>
            <a:noFill/>
          </a:ln>
        </p:spPr>
      </p:sp>
      <p:sp>
        <p:nvSpPr>
          <p:cNvPr id="155" name="Google Shape;155;p16"/>
          <p:cNvSpPr txBox="1"/>
          <p:nvPr/>
        </p:nvSpPr>
        <p:spPr>
          <a:xfrm rot="-114638">
            <a:off x="2945144" y="5402982"/>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One</a:t>
            </a:r>
            <a:endParaRPr/>
          </a:p>
        </p:txBody>
      </p:sp>
      <p:grpSp>
        <p:nvGrpSpPr>
          <p:cNvPr id="156" name="Google Shape;156;p16"/>
          <p:cNvGrpSpPr/>
          <p:nvPr/>
        </p:nvGrpSpPr>
        <p:grpSpPr>
          <a:xfrm>
            <a:off x="4847621" y="3858795"/>
            <a:ext cx="8305362" cy="1604868"/>
            <a:chOff x="0" y="0"/>
            <a:chExt cx="11073817" cy="2139824"/>
          </a:xfrm>
        </p:grpSpPr>
        <p:grpSp>
          <p:nvGrpSpPr>
            <p:cNvPr id="157" name="Google Shape;157;p16"/>
            <p:cNvGrpSpPr/>
            <p:nvPr/>
          </p:nvGrpSpPr>
          <p:grpSpPr>
            <a:xfrm rot="-102414">
              <a:off x="24544" y="163793"/>
              <a:ext cx="11024728" cy="1812239"/>
              <a:chOff x="0" y="0"/>
              <a:chExt cx="11797642" cy="1939290"/>
            </a:xfrm>
          </p:grpSpPr>
          <p:sp>
            <p:nvSpPr>
              <p:cNvPr id="158" name="Google Shape;158;p16"/>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6"/>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 name="Google Shape;160;p16"/>
            <p:cNvSpPr txBox="1"/>
            <p:nvPr/>
          </p:nvSpPr>
          <p:spPr>
            <a:xfrm rot="-102414">
              <a:off x="366700" y="536064"/>
              <a:ext cx="10343820" cy="118194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FFFFFF"/>
                  </a:solidFill>
                  <a:latin typeface="Arial"/>
                  <a:ea typeface="Arial"/>
                  <a:cs typeface="Arial"/>
                  <a:sym typeface="Arial"/>
                </a:rPr>
                <a:t>Week Four</a:t>
              </a:r>
              <a:endParaRPr/>
            </a:p>
          </p:txBody>
        </p:sp>
      </p:grpSp>
      <p:sp>
        <p:nvSpPr>
          <p:cNvPr id="161" name="Google Shape;161;p16"/>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165" name="Shape 165"/>
        <p:cNvGrpSpPr/>
        <p:nvPr/>
      </p:nvGrpSpPr>
      <p:grpSpPr>
        <a:xfrm>
          <a:off x="0" y="0"/>
          <a:ext cx="0" cy="0"/>
          <a:chOff x="0" y="0"/>
          <a:chExt cx="0" cy="0"/>
        </a:xfrm>
      </p:grpSpPr>
      <p:sp>
        <p:nvSpPr>
          <p:cNvPr id="166" name="Google Shape;166;p17"/>
          <p:cNvSpPr/>
          <p:nvPr/>
        </p:nvSpPr>
        <p:spPr>
          <a:xfrm>
            <a:off x="2761063" y="1313738"/>
            <a:ext cx="12765875" cy="7659525"/>
          </a:xfrm>
          <a:custGeom>
            <a:rect b="b" l="l" r="r" t="t"/>
            <a:pathLst>
              <a:path extrusionOk="0" h="7659525" w="12765875">
                <a:moveTo>
                  <a:pt x="0" y="0"/>
                </a:moveTo>
                <a:lnTo>
                  <a:pt x="12765874" y="0"/>
                </a:lnTo>
                <a:lnTo>
                  <a:pt x="12765874" y="7659524"/>
                </a:lnTo>
                <a:lnTo>
                  <a:pt x="0" y="7659524"/>
                </a:lnTo>
                <a:lnTo>
                  <a:pt x="0" y="0"/>
                </a:lnTo>
                <a:close/>
              </a:path>
            </a:pathLst>
          </a:custGeom>
          <a:blipFill rotWithShape="1">
            <a:blip r:embed="rId3">
              <a:alphaModFix/>
            </a:blip>
            <a:stretch>
              <a:fillRect b="0" l="0" r="0" t="0"/>
            </a:stretch>
          </a:blipFill>
          <a:ln>
            <a:noFill/>
          </a:ln>
        </p:spPr>
      </p:sp>
      <p:sp>
        <p:nvSpPr>
          <p:cNvPr id="167" name="Google Shape;167;p17"/>
          <p:cNvSpPr txBox="1"/>
          <p:nvPr/>
        </p:nvSpPr>
        <p:spPr>
          <a:xfrm>
            <a:off x="3335073" y="2110075"/>
            <a:ext cx="11937000" cy="67335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Good morning, everyone!</a:t>
            </a:r>
            <a:endParaRPr>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Today we’re going to learn about one of the most important parts of being human, friendship. Making friends can be easy, but keeping them strong and healthy takes kindness, honesty, and effort. Think about the kind of friend you want to have? Probably it’s someone who listens, tells the truth, and makes you feel safe. Now think about how you can be that kind of friend to others. When we practice kindness and curiosity, we help build friendships that can last a lifetime.</a:t>
            </a:r>
            <a:endParaRPr>
              <a:latin typeface="Patrick Hand"/>
              <a:ea typeface="Patrick Hand"/>
              <a:cs typeface="Patrick Hand"/>
              <a:sym typeface="Patrick Hand"/>
            </a:endParaRPr>
          </a:p>
        </p:txBody>
      </p:sp>
      <p:sp>
        <p:nvSpPr>
          <p:cNvPr id="168" name="Google Shape;168;p17"/>
          <p:cNvSpPr txBox="1"/>
          <p:nvPr/>
        </p:nvSpPr>
        <p:spPr>
          <a:xfrm>
            <a:off x="6042678" y="1189913"/>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One</a:t>
            </a:r>
            <a:endParaRPr/>
          </a:p>
        </p:txBody>
      </p:sp>
      <p:sp>
        <p:nvSpPr>
          <p:cNvPr id="169" name="Google Shape;169;p17"/>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173" name="Shape 173"/>
        <p:cNvGrpSpPr/>
        <p:nvPr/>
      </p:nvGrpSpPr>
      <p:grpSpPr>
        <a:xfrm>
          <a:off x="0" y="0"/>
          <a:ext cx="0" cy="0"/>
          <a:chOff x="0" y="0"/>
          <a:chExt cx="0" cy="0"/>
        </a:xfrm>
      </p:grpSpPr>
      <p:sp>
        <p:nvSpPr>
          <p:cNvPr id="174" name="Google Shape;174;p18"/>
          <p:cNvSpPr/>
          <p:nvPr/>
        </p:nvSpPr>
        <p:spPr>
          <a:xfrm rot="-128855">
            <a:off x="2169509" y="236807"/>
            <a:ext cx="13795140" cy="10056483"/>
          </a:xfrm>
          <a:custGeom>
            <a:rect b="b" l="l" r="r" t="t"/>
            <a:pathLst>
              <a:path extrusionOk="0" h="8271270" w="13785451">
                <a:moveTo>
                  <a:pt x="0" y="0"/>
                </a:moveTo>
                <a:lnTo>
                  <a:pt x="13785450" y="0"/>
                </a:lnTo>
                <a:lnTo>
                  <a:pt x="13785450" y="8271271"/>
                </a:lnTo>
                <a:lnTo>
                  <a:pt x="0" y="8271271"/>
                </a:lnTo>
                <a:lnTo>
                  <a:pt x="0" y="0"/>
                </a:lnTo>
                <a:close/>
              </a:path>
            </a:pathLst>
          </a:custGeom>
          <a:blipFill rotWithShape="1">
            <a:blip r:embed="rId3">
              <a:alphaModFix/>
            </a:blip>
            <a:stretch>
              <a:fillRect b="0" l="0" r="0" t="0"/>
            </a:stretch>
          </a:blipFill>
          <a:ln>
            <a:noFill/>
          </a:ln>
        </p:spPr>
      </p:sp>
      <p:sp>
        <p:nvSpPr>
          <p:cNvPr id="175" name="Google Shape;175;p18">
            <a:hlinkClick r:id="rId4"/>
          </p:cNvPr>
          <p:cNvSpPr/>
          <p:nvPr/>
        </p:nvSpPr>
        <p:spPr>
          <a:xfrm rot="-135124">
            <a:off x="4182762" y="3249434"/>
            <a:ext cx="9778570" cy="5500446"/>
          </a:xfrm>
          <a:custGeom>
            <a:rect b="b" l="l" r="r" t="t"/>
            <a:pathLst>
              <a:path extrusionOk="0" h="5500446" w="9778570">
                <a:moveTo>
                  <a:pt x="0" y="0"/>
                </a:moveTo>
                <a:lnTo>
                  <a:pt x="9778570" y="0"/>
                </a:lnTo>
                <a:lnTo>
                  <a:pt x="9778570" y="5500446"/>
                </a:lnTo>
                <a:lnTo>
                  <a:pt x="0" y="5500446"/>
                </a:lnTo>
                <a:lnTo>
                  <a:pt x="0" y="0"/>
                </a:lnTo>
                <a:close/>
              </a:path>
            </a:pathLst>
          </a:custGeom>
          <a:blipFill rotWithShape="1">
            <a:blip r:embed="rId5">
              <a:alphaModFix/>
            </a:blip>
            <a:stretch>
              <a:fillRect b="0" l="0" r="0" t="0"/>
            </a:stretch>
          </a:blipFill>
          <a:ln cap="sq" cmpd="sng" w="95250">
            <a:solidFill>
              <a:srgbClr val="000000"/>
            </a:solidFill>
            <a:prstDash val="solid"/>
            <a:miter lim="8000"/>
            <a:headEnd len="sm" w="sm" type="none"/>
            <a:tailEnd len="sm" w="sm" type="none"/>
          </a:ln>
        </p:spPr>
      </p:sp>
      <p:sp>
        <p:nvSpPr>
          <p:cNvPr id="176" name="Google Shape;176;p18"/>
          <p:cNvSpPr txBox="1"/>
          <p:nvPr/>
        </p:nvSpPr>
        <p:spPr>
          <a:xfrm rot="-149998">
            <a:off x="2851639" y="1144809"/>
            <a:ext cx="12263071" cy="86211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5600" u="sng" cap="none" strike="noStrike">
                <a:solidFill>
                  <a:schemeClr val="dk1"/>
                </a:solidFill>
                <a:latin typeface="Poppins"/>
                <a:ea typeface="Poppins"/>
                <a:cs typeface="Poppins"/>
                <a:sym typeface="Poppins"/>
                <a:hlinkClick r:id="rId6">
                  <a:extLst>
                    <a:ext uri="{A12FA001-AC4F-418D-AE19-62706E023703}">
                      <ahyp:hlinkClr val="tx"/>
                    </a:ext>
                  </a:extLst>
                </a:hlinkClick>
              </a:rPr>
              <a:t>What is Real Friendship?</a:t>
            </a:r>
            <a:endParaRPr>
              <a:solidFill>
                <a:schemeClr val="dk1"/>
              </a:solidFill>
              <a:latin typeface="Poppins"/>
              <a:ea typeface="Poppins"/>
              <a:cs typeface="Poppins"/>
              <a:sym typeface="Poppins"/>
            </a:endParaRPr>
          </a:p>
        </p:txBody>
      </p:sp>
      <p:sp>
        <p:nvSpPr>
          <p:cNvPr id="177" name="Google Shape;177;p18"/>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181" name="Shape 181"/>
        <p:cNvGrpSpPr/>
        <p:nvPr/>
      </p:nvGrpSpPr>
      <p:grpSpPr>
        <a:xfrm>
          <a:off x="0" y="0"/>
          <a:ext cx="0" cy="0"/>
          <a:chOff x="0" y="0"/>
          <a:chExt cx="0" cy="0"/>
        </a:xfrm>
      </p:grpSpPr>
      <p:sp>
        <p:nvSpPr>
          <p:cNvPr id="182" name="Google Shape;182;p19"/>
          <p:cNvSpPr/>
          <p:nvPr/>
        </p:nvSpPr>
        <p:spPr>
          <a:xfrm rot="-105469">
            <a:off x="1173474" y="354789"/>
            <a:ext cx="16144783" cy="9686870"/>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183" name="Google Shape;183;p19"/>
          <p:cNvSpPr txBox="1"/>
          <p:nvPr/>
        </p:nvSpPr>
        <p:spPr>
          <a:xfrm rot="-132596">
            <a:off x="1419326" y="1045960"/>
            <a:ext cx="8550059" cy="99103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Cluster (version 1)</a:t>
            </a:r>
            <a:endParaRPr>
              <a:latin typeface="Poppins"/>
              <a:ea typeface="Poppins"/>
              <a:cs typeface="Poppins"/>
              <a:sym typeface="Poppins"/>
            </a:endParaRPr>
          </a:p>
        </p:txBody>
      </p:sp>
      <p:sp>
        <p:nvSpPr>
          <p:cNvPr id="184" name="Google Shape;184;p19"/>
          <p:cNvSpPr txBox="1"/>
          <p:nvPr/>
        </p:nvSpPr>
        <p:spPr>
          <a:xfrm rot="-114368">
            <a:off x="1790866" y="1969530"/>
            <a:ext cx="15323779" cy="8866006"/>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3000" u="none" cap="none" strike="noStrike">
                <a:solidFill>
                  <a:srgbClr val="000000"/>
                </a:solidFill>
                <a:latin typeface="Poppins"/>
                <a:ea typeface="Poppins"/>
                <a:cs typeface="Poppins"/>
                <a:sym typeface="Poppins"/>
              </a:rPr>
              <a:t>Have everyone spread out in a large open area, after you have given directions.</a:t>
            </a:r>
            <a:endParaRPr sz="800">
              <a:latin typeface="Poppins"/>
              <a:ea typeface="Poppins"/>
              <a:cs typeface="Poppins"/>
              <a:sym typeface="Poppins"/>
            </a:endParaRPr>
          </a:p>
          <a:p>
            <a:pPr indent="0" lvl="0" marL="0" marR="0" rtl="0" algn="l">
              <a:lnSpc>
                <a:spcPct val="140000"/>
              </a:lnSpc>
              <a:spcBef>
                <a:spcPts val="0"/>
              </a:spcBef>
              <a:spcAft>
                <a:spcPts val="0"/>
              </a:spcAft>
              <a:buNone/>
            </a:pPr>
            <a:r>
              <a:t/>
            </a:r>
            <a:endParaRPr i="0" sz="30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3000" u="none" cap="none" strike="noStrike">
                <a:solidFill>
                  <a:srgbClr val="000000"/>
                </a:solidFill>
                <a:latin typeface="Poppins"/>
                <a:ea typeface="Poppins"/>
                <a:cs typeface="Poppins"/>
                <a:sym typeface="Poppins"/>
              </a:rPr>
              <a:t>Explain that you will call out a number, and students will need to quickly form a group of that exact number of people. </a:t>
            </a:r>
            <a:endParaRPr sz="800">
              <a:latin typeface="Poppins"/>
              <a:ea typeface="Poppins"/>
              <a:cs typeface="Poppins"/>
              <a:sym typeface="Poppins"/>
            </a:endParaRPr>
          </a:p>
          <a:p>
            <a:pPr indent="0" lvl="0" marL="0" marR="0" rtl="0" algn="l">
              <a:lnSpc>
                <a:spcPct val="140000"/>
              </a:lnSpc>
              <a:spcBef>
                <a:spcPts val="0"/>
              </a:spcBef>
              <a:spcAft>
                <a:spcPts val="0"/>
              </a:spcAft>
              <a:buNone/>
            </a:pPr>
            <a:r>
              <a:t/>
            </a:r>
            <a:endParaRPr i="0" sz="30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3000" u="none" cap="none" strike="noStrike">
                <a:solidFill>
                  <a:srgbClr val="000000"/>
                </a:solidFill>
                <a:latin typeface="Poppins"/>
                <a:ea typeface="Poppins"/>
                <a:cs typeface="Poppins"/>
                <a:sym typeface="Poppins"/>
              </a:rPr>
              <a:t>If you yell out a number, for example, "Four!". Players must quickly find other people to form groups of that size (in this example, groups of four). </a:t>
            </a:r>
            <a:endParaRPr sz="800">
              <a:latin typeface="Poppins"/>
              <a:ea typeface="Poppins"/>
              <a:cs typeface="Poppins"/>
              <a:sym typeface="Poppins"/>
            </a:endParaRPr>
          </a:p>
          <a:p>
            <a:pPr indent="0" lvl="0" marL="0" marR="0" rtl="0" algn="l">
              <a:lnSpc>
                <a:spcPct val="140000"/>
              </a:lnSpc>
              <a:spcBef>
                <a:spcPts val="0"/>
              </a:spcBef>
              <a:spcAft>
                <a:spcPts val="0"/>
              </a:spcAft>
              <a:buNone/>
            </a:pPr>
            <a:r>
              <a:t/>
            </a:r>
            <a:endParaRPr i="0" sz="30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3000" u="none" cap="none" strike="noStrike">
                <a:solidFill>
                  <a:srgbClr val="000000"/>
                </a:solidFill>
                <a:latin typeface="Poppins"/>
                <a:ea typeface="Poppins"/>
                <a:cs typeface="Poppins"/>
                <a:sym typeface="Poppins"/>
              </a:rPr>
              <a:t>Leftovers: Anyone who doesn't find a group of the correct number is out and gathers next to the teacher to wait until the next number is called.</a:t>
            </a:r>
            <a:endParaRPr sz="800">
              <a:latin typeface="Poppins"/>
              <a:ea typeface="Poppins"/>
              <a:cs typeface="Poppins"/>
              <a:sym typeface="Poppins"/>
            </a:endParaRPr>
          </a:p>
          <a:p>
            <a:pPr indent="0" lvl="0" marL="0" marR="0" rtl="0" algn="l">
              <a:lnSpc>
                <a:spcPct val="140000"/>
              </a:lnSpc>
              <a:spcBef>
                <a:spcPts val="0"/>
              </a:spcBef>
              <a:spcAft>
                <a:spcPts val="0"/>
              </a:spcAft>
              <a:buNone/>
            </a:pPr>
            <a:r>
              <a:t/>
            </a:r>
            <a:endParaRPr i="0" sz="30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3000" u="none" cap="none" strike="noStrike">
                <a:solidFill>
                  <a:srgbClr val="000000"/>
                </a:solidFill>
                <a:latin typeface="Poppins"/>
                <a:ea typeface="Poppins"/>
                <a:cs typeface="Poppins"/>
                <a:sym typeface="Poppins"/>
              </a:rPr>
              <a:t>Continue by calling out different numbers.</a:t>
            </a:r>
            <a:endParaRPr sz="800">
              <a:latin typeface="Poppins"/>
              <a:ea typeface="Poppins"/>
              <a:cs typeface="Poppins"/>
              <a:sym typeface="Poppins"/>
            </a:endParaRPr>
          </a:p>
          <a:p>
            <a:pPr indent="0" lvl="0" marL="0" marR="0" rtl="0" algn="l">
              <a:lnSpc>
                <a:spcPct val="140000"/>
              </a:lnSpc>
              <a:spcBef>
                <a:spcPts val="0"/>
              </a:spcBef>
              <a:spcAft>
                <a:spcPts val="0"/>
              </a:spcAft>
              <a:buNone/>
            </a:pPr>
            <a:r>
              <a:t/>
            </a:r>
            <a:endParaRPr i="0" sz="30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t/>
            </a:r>
            <a:endParaRPr i="0" sz="3000" u="none" cap="none" strike="noStrike">
              <a:solidFill>
                <a:srgbClr val="000000"/>
              </a:solidFill>
              <a:latin typeface="Poppins"/>
              <a:ea typeface="Poppins"/>
              <a:cs typeface="Poppins"/>
              <a:sym typeface="Poppins"/>
            </a:endParaRPr>
          </a:p>
        </p:txBody>
      </p:sp>
      <p:sp>
        <p:nvSpPr>
          <p:cNvPr id="185" name="Google Shape;185;p19"/>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189" name="Shape 189"/>
        <p:cNvGrpSpPr/>
        <p:nvPr/>
      </p:nvGrpSpPr>
      <p:grpSpPr>
        <a:xfrm>
          <a:off x="0" y="0"/>
          <a:ext cx="0" cy="0"/>
          <a:chOff x="0" y="0"/>
          <a:chExt cx="0" cy="0"/>
        </a:xfrm>
      </p:grpSpPr>
      <p:sp>
        <p:nvSpPr>
          <p:cNvPr id="190" name="Google Shape;190;p20"/>
          <p:cNvSpPr/>
          <p:nvPr/>
        </p:nvSpPr>
        <p:spPr>
          <a:xfrm rot="127496">
            <a:off x="1197926" y="514823"/>
            <a:ext cx="15698378" cy="9419027"/>
          </a:xfrm>
          <a:custGeom>
            <a:rect b="b" l="l" r="r" t="t"/>
            <a:pathLst>
              <a:path extrusionOk="0" h="9419027" w="15698378">
                <a:moveTo>
                  <a:pt x="0" y="0"/>
                </a:moveTo>
                <a:lnTo>
                  <a:pt x="15698377" y="0"/>
                </a:lnTo>
                <a:lnTo>
                  <a:pt x="15698377" y="9419027"/>
                </a:lnTo>
                <a:lnTo>
                  <a:pt x="0" y="9419027"/>
                </a:lnTo>
                <a:lnTo>
                  <a:pt x="0" y="0"/>
                </a:lnTo>
                <a:close/>
              </a:path>
            </a:pathLst>
          </a:custGeom>
          <a:blipFill rotWithShape="1">
            <a:blip r:embed="rId3">
              <a:alphaModFix/>
            </a:blip>
            <a:stretch>
              <a:fillRect b="0" l="0" r="0" t="0"/>
            </a:stretch>
          </a:blipFill>
          <a:ln>
            <a:noFill/>
          </a:ln>
        </p:spPr>
      </p:sp>
      <p:grpSp>
        <p:nvGrpSpPr>
          <p:cNvPr id="191" name="Google Shape;191;p20"/>
          <p:cNvGrpSpPr/>
          <p:nvPr/>
        </p:nvGrpSpPr>
        <p:grpSpPr>
          <a:xfrm rot="218992">
            <a:off x="7127791" y="3509097"/>
            <a:ext cx="4032478" cy="4683634"/>
            <a:chOff x="0" y="0"/>
            <a:chExt cx="5466080" cy="6348730"/>
          </a:xfrm>
        </p:grpSpPr>
        <p:sp>
          <p:nvSpPr>
            <p:cNvPr id="192" name="Google Shape;192;p20"/>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0"/>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14290" l="0" r="0" t="-1429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0"/>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0"/>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6" name="Google Shape;196;p20"/>
          <p:cNvGrpSpPr/>
          <p:nvPr/>
        </p:nvGrpSpPr>
        <p:grpSpPr>
          <a:xfrm rot="479477">
            <a:off x="11923929" y="4631592"/>
            <a:ext cx="4032478" cy="4683634"/>
            <a:chOff x="0" y="0"/>
            <a:chExt cx="5466080" cy="6348730"/>
          </a:xfrm>
        </p:grpSpPr>
        <p:sp>
          <p:nvSpPr>
            <p:cNvPr id="197" name="Google Shape;197;p20"/>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0"/>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2345" l="0" r="0" t="-2345"/>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0"/>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0"/>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1" name="Google Shape;201;p20"/>
          <p:cNvGrpSpPr/>
          <p:nvPr/>
        </p:nvGrpSpPr>
        <p:grpSpPr>
          <a:xfrm rot="-163855">
            <a:off x="2177700" y="3874292"/>
            <a:ext cx="4032478" cy="4683634"/>
            <a:chOff x="0" y="0"/>
            <a:chExt cx="5466080" cy="6348730"/>
          </a:xfrm>
        </p:grpSpPr>
        <p:sp>
          <p:nvSpPr>
            <p:cNvPr id="202" name="Google Shape;202;p20"/>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0"/>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28579"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0"/>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20"/>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 name="Google Shape;206;p20"/>
          <p:cNvSpPr txBox="1"/>
          <p:nvPr/>
        </p:nvSpPr>
        <p:spPr>
          <a:xfrm rot="547282">
            <a:off x="12141931" y="8623067"/>
            <a:ext cx="2975147" cy="40195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Beth Ferry</a:t>
            </a:r>
            <a:endParaRPr/>
          </a:p>
        </p:txBody>
      </p:sp>
      <p:sp>
        <p:nvSpPr>
          <p:cNvPr id="207" name="Google Shape;207;p20"/>
          <p:cNvSpPr txBox="1"/>
          <p:nvPr/>
        </p:nvSpPr>
        <p:spPr>
          <a:xfrm rot="137269">
            <a:off x="2756307" y="1810083"/>
            <a:ext cx="6748637" cy="1698725"/>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Recommended </a:t>
            </a:r>
            <a:endParaRPr/>
          </a:p>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Read Alouds</a:t>
            </a:r>
            <a:endParaRPr/>
          </a:p>
        </p:txBody>
      </p:sp>
      <p:sp>
        <p:nvSpPr>
          <p:cNvPr id="208" name="Google Shape;208;p20"/>
          <p:cNvSpPr txBox="1"/>
          <p:nvPr/>
        </p:nvSpPr>
        <p:spPr>
          <a:xfrm>
            <a:off x="152400" y="9749875"/>
            <a:ext cx="78972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a:t>
            </a:r>
            <a:r>
              <a:rPr lang="en-US" sz="2799"/>
              <a:t>2026 Pencil Box Solutions</a:t>
            </a:r>
            <a:endParaRPr/>
          </a:p>
        </p:txBody>
      </p:sp>
      <p:sp>
        <p:nvSpPr>
          <p:cNvPr id="209" name="Google Shape;209;p20"/>
          <p:cNvSpPr txBox="1"/>
          <p:nvPr/>
        </p:nvSpPr>
        <p:spPr>
          <a:xfrm rot="166104">
            <a:off x="7361797" y="7542526"/>
            <a:ext cx="3366494" cy="39814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Trudy Ludwig</a:t>
            </a:r>
            <a:endParaRPr/>
          </a:p>
        </p:txBody>
      </p:sp>
      <p:sp>
        <p:nvSpPr>
          <p:cNvPr id="210" name="Google Shape;210;p20"/>
          <p:cNvSpPr txBox="1"/>
          <p:nvPr/>
        </p:nvSpPr>
        <p:spPr>
          <a:xfrm rot="-205637">
            <a:off x="2683440" y="7868301"/>
            <a:ext cx="3382572" cy="40195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Derek Munson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214" name="Shape 214"/>
        <p:cNvGrpSpPr/>
        <p:nvPr/>
      </p:nvGrpSpPr>
      <p:grpSpPr>
        <a:xfrm>
          <a:off x="0" y="0"/>
          <a:ext cx="0" cy="0"/>
          <a:chOff x="0" y="0"/>
          <a:chExt cx="0" cy="0"/>
        </a:xfrm>
      </p:grpSpPr>
      <p:sp>
        <p:nvSpPr>
          <p:cNvPr id="215" name="Google Shape;215;p21"/>
          <p:cNvSpPr/>
          <p:nvPr/>
        </p:nvSpPr>
        <p:spPr>
          <a:xfrm rot="-105469">
            <a:off x="1728843" y="742772"/>
            <a:ext cx="14830321" cy="8898193"/>
          </a:xfrm>
          <a:custGeom>
            <a:rect b="b" l="l" r="r" t="t"/>
            <a:pathLst>
              <a:path extrusionOk="0" h="8898193" w="14830321">
                <a:moveTo>
                  <a:pt x="0" y="0"/>
                </a:moveTo>
                <a:lnTo>
                  <a:pt x="14830321" y="0"/>
                </a:lnTo>
                <a:lnTo>
                  <a:pt x="14830321" y="8898193"/>
                </a:lnTo>
                <a:lnTo>
                  <a:pt x="0" y="8898193"/>
                </a:lnTo>
                <a:lnTo>
                  <a:pt x="0" y="0"/>
                </a:lnTo>
                <a:close/>
              </a:path>
            </a:pathLst>
          </a:custGeom>
          <a:blipFill rotWithShape="1">
            <a:blip r:embed="rId3">
              <a:alphaModFix/>
            </a:blip>
            <a:stretch>
              <a:fillRect b="0" l="0" r="0" t="0"/>
            </a:stretch>
          </a:blipFill>
          <a:ln>
            <a:noFill/>
          </a:ln>
        </p:spPr>
      </p:sp>
      <p:sp>
        <p:nvSpPr>
          <p:cNvPr id="216" name="Google Shape;216;p21"/>
          <p:cNvSpPr txBox="1"/>
          <p:nvPr/>
        </p:nvSpPr>
        <p:spPr>
          <a:xfrm rot="-114638">
            <a:off x="2945144" y="5402982"/>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Two</a:t>
            </a:r>
            <a:endParaRPr/>
          </a:p>
        </p:txBody>
      </p:sp>
      <p:sp>
        <p:nvSpPr>
          <p:cNvPr id="217" name="Google Shape;217;p21"/>
          <p:cNvSpPr/>
          <p:nvPr/>
        </p:nvSpPr>
        <p:spPr>
          <a:xfrm>
            <a:off x="12815182" y="4866529"/>
            <a:ext cx="3619358" cy="5211876"/>
          </a:xfrm>
          <a:custGeom>
            <a:rect b="b" l="l" r="r" t="t"/>
            <a:pathLst>
              <a:path extrusionOk="0" h="5211876" w="3619358">
                <a:moveTo>
                  <a:pt x="0" y="0"/>
                </a:moveTo>
                <a:lnTo>
                  <a:pt x="3619358" y="0"/>
                </a:lnTo>
                <a:lnTo>
                  <a:pt x="3619358" y="5211876"/>
                </a:lnTo>
                <a:lnTo>
                  <a:pt x="0" y="5211876"/>
                </a:lnTo>
                <a:lnTo>
                  <a:pt x="0" y="0"/>
                </a:lnTo>
                <a:close/>
              </a:path>
            </a:pathLst>
          </a:custGeom>
          <a:blipFill rotWithShape="1">
            <a:blip r:embed="rId4">
              <a:alphaModFix/>
            </a:blip>
            <a:stretch>
              <a:fillRect b="0" l="0" r="0" t="0"/>
            </a:stretch>
          </a:blipFill>
          <a:ln>
            <a:noFill/>
          </a:ln>
        </p:spPr>
      </p:sp>
      <p:grpSp>
        <p:nvGrpSpPr>
          <p:cNvPr id="218" name="Google Shape;218;p21"/>
          <p:cNvGrpSpPr/>
          <p:nvPr/>
        </p:nvGrpSpPr>
        <p:grpSpPr>
          <a:xfrm>
            <a:off x="4660141" y="3858795"/>
            <a:ext cx="8305362" cy="1604868"/>
            <a:chOff x="0" y="0"/>
            <a:chExt cx="11073817" cy="2139824"/>
          </a:xfrm>
        </p:grpSpPr>
        <p:grpSp>
          <p:nvGrpSpPr>
            <p:cNvPr id="219" name="Google Shape;219;p21"/>
            <p:cNvGrpSpPr/>
            <p:nvPr/>
          </p:nvGrpSpPr>
          <p:grpSpPr>
            <a:xfrm rot="-102414">
              <a:off x="24544" y="163793"/>
              <a:ext cx="11024728" cy="1812239"/>
              <a:chOff x="0" y="0"/>
              <a:chExt cx="11797642" cy="1939290"/>
            </a:xfrm>
          </p:grpSpPr>
          <p:sp>
            <p:nvSpPr>
              <p:cNvPr id="220" name="Google Shape;220;p21"/>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1"/>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2" name="Google Shape;222;p21"/>
            <p:cNvSpPr txBox="1"/>
            <p:nvPr/>
          </p:nvSpPr>
          <p:spPr>
            <a:xfrm rot="-102414">
              <a:off x="366700" y="536064"/>
              <a:ext cx="10343820" cy="118194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FFFFFF"/>
                  </a:solidFill>
                  <a:latin typeface="Arial"/>
                  <a:ea typeface="Arial"/>
                  <a:cs typeface="Arial"/>
                  <a:sym typeface="Arial"/>
                </a:rPr>
                <a:t>Week Four</a:t>
              </a:r>
              <a:endParaRPr/>
            </a:p>
          </p:txBody>
        </p:sp>
      </p:grpSp>
      <p:sp>
        <p:nvSpPr>
          <p:cNvPr id="223" name="Google Shape;223;p21"/>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227" name="Shape 227"/>
        <p:cNvGrpSpPr/>
        <p:nvPr/>
      </p:nvGrpSpPr>
      <p:grpSpPr>
        <a:xfrm>
          <a:off x="0" y="0"/>
          <a:ext cx="0" cy="0"/>
          <a:chOff x="0" y="0"/>
          <a:chExt cx="0" cy="0"/>
        </a:xfrm>
      </p:grpSpPr>
      <p:sp>
        <p:nvSpPr>
          <p:cNvPr id="228" name="Google Shape;228;p22"/>
          <p:cNvSpPr/>
          <p:nvPr/>
        </p:nvSpPr>
        <p:spPr>
          <a:xfrm>
            <a:off x="2761051" y="301899"/>
            <a:ext cx="12765875" cy="9985101"/>
          </a:xfrm>
          <a:custGeom>
            <a:rect b="b" l="l" r="r" t="t"/>
            <a:pathLst>
              <a:path extrusionOk="0" h="9985101" w="12765875">
                <a:moveTo>
                  <a:pt x="0" y="0"/>
                </a:moveTo>
                <a:lnTo>
                  <a:pt x="12765874" y="0"/>
                </a:lnTo>
                <a:lnTo>
                  <a:pt x="12765874" y="9985101"/>
                </a:lnTo>
                <a:lnTo>
                  <a:pt x="0" y="9985101"/>
                </a:lnTo>
                <a:lnTo>
                  <a:pt x="0" y="0"/>
                </a:lnTo>
                <a:close/>
              </a:path>
            </a:pathLst>
          </a:custGeom>
          <a:blipFill rotWithShape="1">
            <a:blip r:embed="rId3">
              <a:alphaModFix/>
            </a:blip>
            <a:stretch>
              <a:fillRect b="0" l="-15181" r="-15181" t="0"/>
            </a:stretch>
          </a:blipFill>
          <a:ln>
            <a:noFill/>
          </a:ln>
        </p:spPr>
      </p:sp>
      <p:sp>
        <p:nvSpPr>
          <p:cNvPr id="229" name="Google Shape;229;p22"/>
          <p:cNvSpPr txBox="1"/>
          <p:nvPr/>
        </p:nvSpPr>
        <p:spPr>
          <a:xfrm>
            <a:off x="3421500" y="1568775"/>
            <a:ext cx="11685900" cy="7584000"/>
          </a:xfrm>
          <a:prstGeom prst="rect">
            <a:avLst/>
          </a:prstGeom>
          <a:noFill/>
          <a:ln>
            <a:noFill/>
          </a:ln>
        </p:spPr>
        <p:txBody>
          <a:bodyPr anchorCtr="0" anchor="t" bIns="0" lIns="0" spcFirstLastPara="1" rIns="0" wrap="square" tIns="0">
            <a:spAutoFit/>
          </a:bodyPr>
          <a:lstStyle/>
          <a:p>
            <a:pPr indent="0" lvl="0" marL="0" marR="0" rtl="0" algn="l">
              <a:lnSpc>
                <a:spcPct val="160019"/>
              </a:lnSpc>
              <a:spcBef>
                <a:spcPts val="0"/>
              </a:spcBef>
              <a:spcAft>
                <a:spcPts val="0"/>
              </a:spcAft>
              <a:buNone/>
            </a:pPr>
            <a:r>
              <a:rPr i="0" lang="en-US" sz="3199" u="none" cap="none" strike="noStrike">
                <a:solidFill>
                  <a:srgbClr val="000000"/>
                </a:solidFill>
                <a:latin typeface="Patrick Hand"/>
                <a:ea typeface="Patrick Hand"/>
                <a:cs typeface="Patrick Hand"/>
                <a:sym typeface="Patrick Hand"/>
              </a:rPr>
              <a:t>Good morning, everyone!</a:t>
            </a:r>
            <a:endParaRPr sz="1500">
              <a:latin typeface="Patrick Hand"/>
              <a:ea typeface="Patrick Hand"/>
              <a:cs typeface="Patrick Hand"/>
              <a:sym typeface="Patrick Hand"/>
            </a:endParaRPr>
          </a:p>
          <a:p>
            <a:pPr indent="0" lvl="0" marL="0" marR="0" rtl="0" algn="l">
              <a:lnSpc>
                <a:spcPct val="160019"/>
              </a:lnSpc>
              <a:spcBef>
                <a:spcPts val="0"/>
              </a:spcBef>
              <a:spcAft>
                <a:spcPts val="0"/>
              </a:spcAft>
              <a:buNone/>
            </a:pPr>
            <a:r>
              <a:rPr i="0" lang="en-US" sz="3199" u="none" cap="none" strike="noStrike">
                <a:solidFill>
                  <a:srgbClr val="000000"/>
                </a:solidFill>
                <a:latin typeface="Patrick Hand"/>
                <a:ea typeface="Patrick Hand"/>
                <a:cs typeface="Patrick Hand"/>
                <a:sym typeface="Patrick Hand"/>
              </a:rPr>
              <a:t> Today we’re going to think about three important friendship skills that help our classroom feel safe and fun: taking turns, sharing, and being okay with losing. When we take turns, we show respect and make sure everyone gets a chance to be included. When we share, we discover that fun and creativity grow even bigger when we do things together. And when we lose, we get to practice kindness, patience, and good sportsmanship, the kind that lasts longer than any game. Each of these skills helps build trust and friendship, one small choice at a time. Let’s look for ways today to be fair players, generous sharers, and caring friends because that’s what makes our classroom community strong.</a:t>
            </a:r>
            <a:endParaRPr sz="1500">
              <a:latin typeface="Patrick Hand"/>
              <a:ea typeface="Patrick Hand"/>
              <a:cs typeface="Patrick Hand"/>
              <a:sym typeface="Patrick Hand"/>
            </a:endParaRPr>
          </a:p>
        </p:txBody>
      </p:sp>
      <p:sp>
        <p:nvSpPr>
          <p:cNvPr id="230" name="Google Shape;230;p22"/>
          <p:cNvSpPr txBox="1"/>
          <p:nvPr/>
        </p:nvSpPr>
        <p:spPr>
          <a:xfrm>
            <a:off x="6042675" y="488625"/>
            <a:ext cx="6202500" cy="946200"/>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Two</a:t>
            </a:r>
            <a:endParaRPr/>
          </a:p>
        </p:txBody>
      </p:sp>
      <p:sp>
        <p:nvSpPr>
          <p:cNvPr id="231" name="Google Shape;231;p22"/>
          <p:cNvSpPr txBox="1"/>
          <p:nvPr/>
        </p:nvSpPr>
        <p:spPr>
          <a:xfrm>
            <a:off x="152400" y="9749875"/>
            <a:ext cx="8771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 </a:t>
            </a:r>
            <a:r>
              <a:rPr b="0" i="0" lang="en-US" sz="2799" u="none" cap="none" strike="noStrike">
                <a:solidFill>
                  <a:srgbClr val="000000"/>
                </a:solidFill>
                <a:latin typeface="Arial"/>
                <a:ea typeface="Arial"/>
                <a:cs typeface="Arial"/>
                <a:sym typeface="Arial"/>
              </a:rPr>
              <a:t>Pencil Box Solutions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235" name="Shape 235"/>
        <p:cNvGrpSpPr/>
        <p:nvPr/>
      </p:nvGrpSpPr>
      <p:grpSpPr>
        <a:xfrm>
          <a:off x="0" y="0"/>
          <a:ext cx="0" cy="0"/>
          <a:chOff x="0" y="0"/>
          <a:chExt cx="0" cy="0"/>
        </a:xfrm>
      </p:grpSpPr>
      <p:sp>
        <p:nvSpPr>
          <p:cNvPr id="236" name="Google Shape;236;p23"/>
          <p:cNvSpPr/>
          <p:nvPr/>
        </p:nvSpPr>
        <p:spPr>
          <a:xfrm rot="-130386">
            <a:off x="2251275" y="1287089"/>
            <a:ext cx="13785451" cy="8271270"/>
          </a:xfrm>
          <a:custGeom>
            <a:rect b="b" l="l" r="r" t="t"/>
            <a:pathLst>
              <a:path extrusionOk="0" h="8271270" w="13785451">
                <a:moveTo>
                  <a:pt x="0" y="0"/>
                </a:moveTo>
                <a:lnTo>
                  <a:pt x="13785450" y="0"/>
                </a:lnTo>
                <a:lnTo>
                  <a:pt x="13785450" y="8271271"/>
                </a:lnTo>
                <a:lnTo>
                  <a:pt x="0" y="8271271"/>
                </a:lnTo>
                <a:lnTo>
                  <a:pt x="0" y="0"/>
                </a:lnTo>
                <a:close/>
              </a:path>
            </a:pathLst>
          </a:custGeom>
          <a:blipFill rotWithShape="1">
            <a:blip r:embed="rId3">
              <a:alphaModFix/>
            </a:blip>
            <a:stretch>
              <a:fillRect b="0" l="0" r="0" t="0"/>
            </a:stretch>
          </a:blipFill>
          <a:ln>
            <a:noFill/>
          </a:ln>
        </p:spPr>
      </p:sp>
      <p:sp>
        <p:nvSpPr>
          <p:cNvPr id="237" name="Google Shape;237;p23">
            <a:hlinkClick r:id="rId4"/>
          </p:cNvPr>
          <p:cNvSpPr/>
          <p:nvPr/>
        </p:nvSpPr>
        <p:spPr>
          <a:xfrm rot="-143154">
            <a:off x="5281555" y="4318681"/>
            <a:ext cx="8194956" cy="4609663"/>
          </a:xfrm>
          <a:custGeom>
            <a:rect b="b" l="l" r="r" t="t"/>
            <a:pathLst>
              <a:path extrusionOk="0" h="4609663" w="8194956">
                <a:moveTo>
                  <a:pt x="0" y="0"/>
                </a:moveTo>
                <a:lnTo>
                  <a:pt x="8194955" y="0"/>
                </a:lnTo>
                <a:lnTo>
                  <a:pt x="8194955" y="4609663"/>
                </a:lnTo>
                <a:lnTo>
                  <a:pt x="0" y="4609663"/>
                </a:lnTo>
                <a:lnTo>
                  <a:pt x="0" y="0"/>
                </a:lnTo>
                <a:close/>
              </a:path>
            </a:pathLst>
          </a:custGeom>
          <a:blipFill rotWithShape="1">
            <a:blip r:embed="rId5">
              <a:alphaModFix/>
            </a:blip>
            <a:stretch>
              <a:fillRect b="0" l="0" r="0" t="0"/>
            </a:stretch>
          </a:blipFill>
          <a:ln cap="sq" cmpd="sng" w="95250">
            <a:solidFill>
              <a:srgbClr val="000000"/>
            </a:solidFill>
            <a:prstDash val="solid"/>
            <a:miter lim="8000"/>
            <a:headEnd len="sm" w="sm" type="none"/>
            <a:tailEnd len="sm" w="sm" type="none"/>
          </a:ln>
        </p:spPr>
      </p:sp>
      <p:sp>
        <p:nvSpPr>
          <p:cNvPr id="238" name="Google Shape;238;p23"/>
          <p:cNvSpPr txBox="1"/>
          <p:nvPr/>
        </p:nvSpPr>
        <p:spPr>
          <a:xfrm rot="-149930">
            <a:off x="3403350" y="2298673"/>
            <a:ext cx="11497933" cy="1723945"/>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5600" u="sng" cap="none" strike="noStrike">
                <a:solidFill>
                  <a:schemeClr val="dk1"/>
                </a:solidFill>
                <a:latin typeface="Poppins"/>
                <a:ea typeface="Poppins"/>
                <a:cs typeface="Poppins"/>
                <a:sym typeface="Poppins"/>
                <a:hlinkClick r:id="rId6">
                  <a:extLst>
                    <a:ext uri="{A12FA001-AC4F-418D-AE19-62706E023703}">
                      <ahyp:hlinkClr val="tx"/>
                    </a:ext>
                  </a:extLst>
                </a:hlinkClick>
              </a:rPr>
              <a:t>Taking Turns, Sharing, </a:t>
            </a:r>
            <a:endParaRPr>
              <a:solidFill>
                <a:schemeClr val="dk1"/>
              </a:solidFill>
              <a:latin typeface="Poppins"/>
              <a:ea typeface="Poppins"/>
              <a:cs typeface="Poppins"/>
              <a:sym typeface="Poppins"/>
            </a:endParaRPr>
          </a:p>
          <a:p>
            <a:pPr indent="0" lvl="0" marL="0" marR="0" rtl="0" algn="ctr">
              <a:lnSpc>
                <a:spcPct val="100000"/>
              </a:lnSpc>
              <a:spcBef>
                <a:spcPts val="0"/>
              </a:spcBef>
              <a:spcAft>
                <a:spcPts val="0"/>
              </a:spcAft>
              <a:buNone/>
            </a:pPr>
            <a:r>
              <a:rPr i="0" lang="en-US" sz="5600" u="sng" cap="none" strike="noStrike">
                <a:solidFill>
                  <a:schemeClr val="dk1"/>
                </a:solidFill>
                <a:latin typeface="Poppins"/>
                <a:ea typeface="Poppins"/>
                <a:cs typeface="Poppins"/>
                <a:sym typeface="Poppins"/>
                <a:hlinkClick r:id="rId7">
                  <a:extLst>
                    <a:ext uri="{A12FA001-AC4F-418D-AE19-62706E023703}">
                      <ahyp:hlinkClr val="tx"/>
                    </a:ext>
                  </a:extLst>
                </a:hlinkClick>
              </a:rPr>
              <a:t>and Being Okay With Losing</a:t>
            </a:r>
            <a:endParaRPr>
              <a:solidFill>
                <a:schemeClr val="dk1"/>
              </a:solidFill>
              <a:latin typeface="Poppins"/>
              <a:ea typeface="Poppins"/>
              <a:cs typeface="Poppins"/>
              <a:sym typeface="Poppins"/>
            </a:endParaRPr>
          </a:p>
        </p:txBody>
      </p:sp>
      <p:sp>
        <p:nvSpPr>
          <p:cNvPr id="239" name="Google Shape;239;p23"/>
          <p:cNvSpPr txBox="1"/>
          <p:nvPr/>
        </p:nvSpPr>
        <p:spPr>
          <a:xfrm>
            <a:off x="152400" y="9749875"/>
            <a:ext cx="93888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 </a:t>
            </a:r>
            <a:r>
              <a:rPr b="0" i="0" lang="en-US" sz="2799" u="none" cap="none" strike="noStrike">
                <a:solidFill>
                  <a:srgbClr val="000000"/>
                </a:solidFill>
                <a:latin typeface="Arial"/>
                <a:ea typeface="Arial"/>
                <a:cs typeface="Arial"/>
                <a:sym typeface="Arial"/>
              </a:rPr>
              <a:t>Pencil Box Solutions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243" name="Shape 243"/>
        <p:cNvGrpSpPr/>
        <p:nvPr/>
      </p:nvGrpSpPr>
      <p:grpSpPr>
        <a:xfrm>
          <a:off x="0" y="0"/>
          <a:ext cx="0" cy="0"/>
          <a:chOff x="0" y="0"/>
          <a:chExt cx="0" cy="0"/>
        </a:xfrm>
      </p:grpSpPr>
      <p:sp>
        <p:nvSpPr>
          <p:cNvPr id="244" name="Google Shape;244;p24"/>
          <p:cNvSpPr/>
          <p:nvPr/>
        </p:nvSpPr>
        <p:spPr>
          <a:xfrm rot="127496">
            <a:off x="1197926" y="580173"/>
            <a:ext cx="15698378" cy="9419027"/>
          </a:xfrm>
          <a:custGeom>
            <a:rect b="b" l="l" r="r" t="t"/>
            <a:pathLst>
              <a:path extrusionOk="0" h="9419027" w="15698378">
                <a:moveTo>
                  <a:pt x="0" y="0"/>
                </a:moveTo>
                <a:lnTo>
                  <a:pt x="15698377" y="0"/>
                </a:lnTo>
                <a:lnTo>
                  <a:pt x="15698377" y="9419027"/>
                </a:lnTo>
                <a:lnTo>
                  <a:pt x="0" y="9419027"/>
                </a:lnTo>
                <a:lnTo>
                  <a:pt x="0" y="0"/>
                </a:lnTo>
                <a:close/>
              </a:path>
            </a:pathLst>
          </a:custGeom>
          <a:blipFill rotWithShape="1">
            <a:blip r:embed="rId3">
              <a:alphaModFix/>
            </a:blip>
            <a:stretch>
              <a:fillRect b="0" l="0" r="0" t="0"/>
            </a:stretch>
          </a:blipFill>
          <a:ln>
            <a:noFill/>
          </a:ln>
        </p:spPr>
      </p:sp>
      <p:grpSp>
        <p:nvGrpSpPr>
          <p:cNvPr id="245" name="Google Shape;245;p24"/>
          <p:cNvGrpSpPr/>
          <p:nvPr/>
        </p:nvGrpSpPr>
        <p:grpSpPr>
          <a:xfrm rot="-163855">
            <a:off x="7476003" y="3216936"/>
            <a:ext cx="4032478" cy="4683634"/>
            <a:chOff x="0" y="0"/>
            <a:chExt cx="5466080" cy="6348730"/>
          </a:xfrm>
        </p:grpSpPr>
        <p:sp>
          <p:nvSpPr>
            <p:cNvPr id="246" name="Google Shape;246;p24"/>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24"/>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36702"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4"/>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4"/>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0" name="Google Shape;250;p24"/>
          <p:cNvGrpSpPr/>
          <p:nvPr/>
        </p:nvGrpSpPr>
        <p:grpSpPr>
          <a:xfrm rot="479477">
            <a:off x="11923929" y="4665550"/>
            <a:ext cx="4032478" cy="4683634"/>
            <a:chOff x="0" y="0"/>
            <a:chExt cx="5466080" cy="6348730"/>
          </a:xfrm>
        </p:grpSpPr>
        <p:sp>
          <p:nvSpPr>
            <p:cNvPr id="251" name="Google Shape;251;p24"/>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4"/>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10845" l="0" r="0" t="-10845"/>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4"/>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4"/>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5" name="Google Shape;255;p24"/>
          <p:cNvGrpSpPr/>
          <p:nvPr/>
        </p:nvGrpSpPr>
        <p:grpSpPr>
          <a:xfrm rot="-163855">
            <a:off x="2834380" y="4631588"/>
            <a:ext cx="4032478" cy="4683634"/>
            <a:chOff x="0" y="0"/>
            <a:chExt cx="5466080" cy="6348730"/>
          </a:xfrm>
        </p:grpSpPr>
        <p:sp>
          <p:nvSpPr>
            <p:cNvPr id="256" name="Google Shape;256;p24"/>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4"/>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36301" l="0" r="0" t="-718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4"/>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4"/>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0" name="Google Shape;260;p24"/>
          <p:cNvSpPr txBox="1"/>
          <p:nvPr/>
        </p:nvSpPr>
        <p:spPr>
          <a:xfrm rot="547282">
            <a:off x="11660923" y="8815806"/>
            <a:ext cx="3977136" cy="40195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Victoria Jamieson</a:t>
            </a:r>
            <a:endParaRPr/>
          </a:p>
        </p:txBody>
      </p:sp>
      <p:sp>
        <p:nvSpPr>
          <p:cNvPr id="261" name="Google Shape;261;p24"/>
          <p:cNvSpPr txBox="1"/>
          <p:nvPr/>
        </p:nvSpPr>
        <p:spPr>
          <a:xfrm rot="137269">
            <a:off x="1936795" y="1570830"/>
            <a:ext cx="6748637" cy="1698725"/>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Recommended </a:t>
            </a:r>
            <a:endParaRPr/>
          </a:p>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Read Alouds</a:t>
            </a:r>
            <a:endParaRPr/>
          </a:p>
        </p:txBody>
      </p:sp>
      <p:sp>
        <p:nvSpPr>
          <p:cNvPr id="262" name="Google Shape;262;p24"/>
          <p:cNvSpPr txBox="1"/>
          <p:nvPr/>
        </p:nvSpPr>
        <p:spPr>
          <a:xfrm>
            <a:off x="152400" y="9749875"/>
            <a:ext cx="83859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
        <p:nvSpPr>
          <p:cNvPr id="263" name="Google Shape;263;p24"/>
          <p:cNvSpPr txBox="1"/>
          <p:nvPr/>
        </p:nvSpPr>
        <p:spPr>
          <a:xfrm rot="-158234">
            <a:off x="7727739" y="7140193"/>
            <a:ext cx="3532994" cy="112204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Marianne Blackstone Tabner</a:t>
            </a:r>
            <a:endParaRPr/>
          </a:p>
          <a:p>
            <a:pPr indent="0" lvl="0" marL="0" marR="0" rtl="0" algn="l">
              <a:lnSpc>
                <a:spcPct val="90000"/>
              </a:lnSpc>
              <a:spcBef>
                <a:spcPts val="0"/>
              </a:spcBef>
              <a:spcAft>
                <a:spcPts val="0"/>
              </a:spcAft>
              <a:buNone/>
            </a:pPr>
            <a:r>
              <a:t/>
            </a:r>
            <a:endParaRPr b="0" i="0" sz="3200" u="none" cap="none" strike="noStrike">
              <a:solidFill>
                <a:srgbClr val="000000"/>
              </a:solidFill>
              <a:latin typeface="Arial"/>
              <a:ea typeface="Arial"/>
              <a:cs typeface="Arial"/>
              <a:sym typeface="Arial"/>
            </a:endParaRPr>
          </a:p>
        </p:txBody>
      </p:sp>
      <p:sp>
        <p:nvSpPr>
          <p:cNvPr id="264" name="Google Shape;264;p24"/>
          <p:cNvSpPr txBox="1"/>
          <p:nvPr/>
        </p:nvSpPr>
        <p:spPr>
          <a:xfrm rot="-205637">
            <a:off x="3258279" y="8599138"/>
            <a:ext cx="3190417" cy="40195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Mo Willems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268" name="Shape 268"/>
        <p:cNvGrpSpPr/>
        <p:nvPr/>
      </p:nvGrpSpPr>
      <p:grpSpPr>
        <a:xfrm>
          <a:off x="0" y="0"/>
          <a:ext cx="0" cy="0"/>
          <a:chOff x="0" y="0"/>
          <a:chExt cx="0" cy="0"/>
        </a:xfrm>
      </p:grpSpPr>
      <p:sp>
        <p:nvSpPr>
          <p:cNvPr id="269" name="Google Shape;269;p25"/>
          <p:cNvSpPr/>
          <p:nvPr/>
        </p:nvSpPr>
        <p:spPr>
          <a:xfrm rot="-105469">
            <a:off x="345405" y="248385"/>
            <a:ext cx="17567723" cy="10444022"/>
          </a:xfrm>
          <a:custGeom>
            <a:rect b="b" l="l" r="r" t="t"/>
            <a:pathLst>
              <a:path extrusionOk="0" h="10444022" w="17567723">
                <a:moveTo>
                  <a:pt x="0" y="0"/>
                </a:moveTo>
                <a:lnTo>
                  <a:pt x="17567723" y="0"/>
                </a:lnTo>
                <a:lnTo>
                  <a:pt x="17567723" y="10444022"/>
                </a:lnTo>
                <a:lnTo>
                  <a:pt x="0" y="10444022"/>
                </a:lnTo>
                <a:lnTo>
                  <a:pt x="0" y="0"/>
                </a:lnTo>
                <a:close/>
              </a:path>
            </a:pathLst>
          </a:custGeom>
          <a:blipFill rotWithShape="1">
            <a:blip r:embed="rId3">
              <a:alphaModFix/>
            </a:blip>
            <a:stretch>
              <a:fillRect b="-545" l="0" r="-165" t="-545"/>
            </a:stretch>
          </a:blipFill>
          <a:ln>
            <a:noFill/>
          </a:ln>
        </p:spPr>
      </p:sp>
      <p:sp>
        <p:nvSpPr>
          <p:cNvPr id="270" name="Google Shape;270;p25"/>
          <p:cNvSpPr txBox="1"/>
          <p:nvPr/>
        </p:nvSpPr>
        <p:spPr>
          <a:xfrm rot="-132600">
            <a:off x="1335355" y="692900"/>
            <a:ext cx="13661061" cy="99103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Cluster (version 2)</a:t>
            </a:r>
            <a:endParaRPr>
              <a:latin typeface="Poppins"/>
              <a:ea typeface="Poppins"/>
              <a:cs typeface="Poppins"/>
              <a:sym typeface="Poppins"/>
            </a:endParaRPr>
          </a:p>
        </p:txBody>
      </p:sp>
      <p:sp>
        <p:nvSpPr>
          <p:cNvPr id="271" name="Google Shape;271;p25"/>
          <p:cNvSpPr txBox="1"/>
          <p:nvPr/>
        </p:nvSpPr>
        <p:spPr>
          <a:xfrm rot="-116489">
            <a:off x="1351933" y="1884108"/>
            <a:ext cx="15390135" cy="760998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2400" u="none" cap="none" strike="noStrike">
                <a:solidFill>
                  <a:srgbClr val="000000"/>
                </a:solidFill>
                <a:latin typeface="Poppins"/>
                <a:ea typeface="Poppins"/>
                <a:cs typeface="Poppins"/>
                <a:sym typeface="Poppins"/>
              </a:rPr>
              <a:t>Have everyone spread out in a large open area, after you have given directions.</a:t>
            </a:r>
            <a:endParaRPr sz="600">
              <a:latin typeface="Poppins"/>
              <a:ea typeface="Poppins"/>
              <a:cs typeface="Poppins"/>
              <a:sym typeface="Poppins"/>
            </a:endParaRPr>
          </a:p>
          <a:p>
            <a:pPr indent="0" lvl="0" marL="0" marR="0" rtl="0" algn="l">
              <a:lnSpc>
                <a:spcPct val="140000"/>
              </a:lnSpc>
              <a:spcBef>
                <a:spcPts val="0"/>
              </a:spcBef>
              <a:spcAft>
                <a:spcPts val="0"/>
              </a:spcAft>
              <a:buNone/>
            </a:pPr>
            <a:r>
              <a:t/>
            </a:r>
            <a:endParaRPr i="0" sz="24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2400" u="none" cap="none" strike="noStrike">
                <a:solidFill>
                  <a:srgbClr val="000000"/>
                </a:solidFill>
                <a:latin typeface="Poppins"/>
                <a:ea typeface="Poppins"/>
                <a:cs typeface="Poppins"/>
                <a:sym typeface="Poppins"/>
              </a:rPr>
              <a:t>Explain that you will call out a number, and students will need to quickly form a group of that exact number of people. </a:t>
            </a:r>
            <a:endParaRPr sz="600">
              <a:latin typeface="Poppins"/>
              <a:ea typeface="Poppins"/>
              <a:cs typeface="Poppins"/>
              <a:sym typeface="Poppins"/>
            </a:endParaRPr>
          </a:p>
          <a:p>
            <a:pPr indent="0" lvl="0" marL="0" marR="0" rtl="0" algn="l">
              <a:lnSpc>
                <a:spcPct val="140000"/>
              </a:lnSpc>
              <a:spcBef>
                <a:spcPts val="0"/>
              </a:spcBef>
              <a:spcAft>
                <a:spcPts val="0"/>
              </a:spcAft>
              <a:buNone/>
            </a:pPr>
            <a:r>
              <a:t/>
            </a:r>
            <a:endParaRPr i="0" sz="24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2400" u="none" cap="none" strike="noStrike">
                <a:solidFill>
                  <a:srgbClr val="000000"/>
                </a:solidFill>
                <a:latin typeface="Poppins"/>
                <a:ea typeface="Poppins"/>
                <a:cs typeface="Poppins"/>
                <a:sym typeface="Poppins"/>
              </a:rPr>
              <a:t>If you yell out a number, for example, "Four!". Players must quickly find other people to form groups of that size (in this example, groups of four). </a:t>
            </a:r>
            <a:endParaRPr sz="600">
              <a:latin typeface="Poppins"/>
              <a:ea typeface="Poppins"/>
              <a:cs typeface="Poppins"/>
              <a:sym typeface="Poppins"/>
            </a:endParaRPr>
          </a:p>
          <a:p>
            <a:pPr indent="0" lvl="0" marL="0" marR="0" rtl="0" algn="l">
              <a:lnSpc>
                <a:spcPct val="140000"/>
              </a:lnSpc>
              <a:spcBef>
                <a:spcPts val="0"/>
              </a:spcBef>
              <a:spcAft>
                <a:spcPts val="0"/>
              </a:spcAft>
              <a:buNone/>
            </a:pPr>
            <a:r>
              <a:t/>
            </a:r>
            <a:endParaRPr i="0" sz="24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2400" u="none" cap="none" strike="noStrike">
                <a:solidFill>
                  <a:srgbClr val="000000"/>
                </a:solidFill>
                <a:latin typeface="Poppins"/>
                <a:ea typeface="Poppins"/>
                <a:cs typeface="Poppins"/>
                <a:sym typeface="Poppins"/>
              </a:rPr>
              <a:t>Leftovers: Anyone who doesn't find a group of the correct number is eliminated. They will now be responsible for demonstrating good sportsmanship. Students practice losing today because you can’t always win. </a:t>
            </a:r>
            <a:endParaRPr sz="600">
              <a:latin typeface="Poppins"/>
              <a:ea typeface="Poppins"/>
              <a:cs typeface="Poppins"/>
              <a:sym typeface="Poppins"/>
            </a:endParaRPr>
          </a:p>
          <a:p>
            <a:pPr indent="0" lvl="0" marL="0" marR="0" rtl="0" algn="l">
              <a:lnSpc>
                <a:spcPct val="140000"/>
              </a:lnSpc>
              <a:spcBef>
                <a:spcPts val="0"/>
              </a:spcBef>
              <a:spcAft>
                <a:spcPts val="0"/>
              </a:spcAft>
              <a:buNone/>
            </a:pPr>
            <a:r>
              <a:t/>
            </a:r>
            <a:endParaRPr i="0" sz="24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2400" u="none" cap="none" strike="noStrike">
                <a:solidFill>
                  <a:srgbClr val="000000"/>
                </a:solidFill>
                <a:latin typeface="Poppins"/>
                <a:ea typeface="Poppins"/>
                <a:cs typeface="Poppins"/>
                <a:sym typeface="Poppins"/>
              </a:rPr>
              <a:t>Continue by calling out different numbers. *Variation for older students: use math equations to solve the size of the group. Example 32/8=4, so students would get into groups of four.</a:t>
            </a:r>
            <a:endParaRPr sz="600">
              <a:latin typeface="Poppins"/>
              <a:ea typeface="Poppins"/>
              <a:cs typeface="Poppins"/>
              <a:sym typeface="Poppins"/>
            </a:endParaRPr>
          </a:p>
          <a:p>
            <a:pPr indent="0" lvl="0" marL="0" marR="0" rtl="0" algn="l">
              <a:lnSpc>
                <a:spcPct val="140000"/>
              </a:lnSpc>
              <a:spcBef>
                <a:spcPts val="0"/>
              </a:spcBef>
              <a:spcAft>
                <a:spcPts val="0"/>
              </a:spcAft>
              <a:buNone/>
            </a:pPr>
            <a:r>
              <a:t/>
            </a:r>
            <a:endParaRPr i="0" sz="2400" u="none" cap="none" strike="noStrike">
              <a:solidFill>
                <a:srgbClr val="000000"/>
              </a:solidFill>
              <a:latin typeface="Poppins"/>
              <a:ea typeface="Poppins"/>
              <a:cs typeface="Poppins"/>
              <a:sym typeface="Poppins"/>
            </a:endParaRPr>
          </a:p>
        </p:txBody>
      </p:sp>
      <p:sp>
        <p:nvSpPr>
          <p:cNvPr id="272" name="Google Shape;272;p25"/>
          <p:cNvSpPr txBox="1"/>
          <p:nvPr/>
        </p:nvSpPr>
        <p:spPr>
          <a:xfrm>
            <a:off x="565775" y="9671400"/>
            <a:ext cx="5323500" cy="615600"/>
          </a:xfrm>
          <a:prstGeom prst="rect">
            <a:avLst/>
          </a:prstGeom>
          <a:noFill/>
          <a:ln>
            <a:noFill/>
          </a:ln>
        </p:spPr>
        <p:txBody>
          <a:bodyPr anchorCtr="0" anchor="t" bIns="91425" lIns="91425" spcFirstLastPara="1" rIns="91425" wrap="square" tIns="91425">
            <a:spAutoFit/>
          </a:bodyPr>
          <a:lstStyle/>
          <a:p>
            <a:pPr indent="0" lvl="0" marL="0" rtl="0" algn="l">
              <a:lnSpc>
                <a:spcPct val="140014"/>
              </a:lnSpc>
              <a:spcBef>
                <a:spcPts val="0"/>
              </a:spcBef>
              <a:spcAft>
                <a:spcPts val="0"/>
              </a:spcAft>
              <a:buNone/>
            </a:pPr>
            <a:r>
              <a:rPr lang="en-US" sz="2799">
                <a:solidFill>
                  <a:schemeClr val="dk1"/>
                </a:solidFill>
              </a:rPr>
              <a:t>©2026 Pencil Box Solutions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276" name="Shape 276"/>
        <p:cNvGrpSpPr/>
        <p:nvPr/>
      </p:nvGrpSpPr>
      <p:grpSpPr>
        <a:xfrm>
          <a:off x="0" y="0"/>
          <a:ext cx="0" cy="0"/>
          <a:chOff x="0" y="0"/>
          <a:chExt cx="0" cy="0"/>
        </a:xfrm>
      </p:grpSpPr>
      <p:sp>
        <p:nvSpPr>
          <p:cNvPr id="277" name="Google Shape;277;p26"/>
          <p:cNvSpPr/>
          <p:nvPr/>
        </p:nvSpPr>
        <p:spPr>
          <a:xfrm rot="-105469">
            <a:off x="1511538" y="694404"/>
            <a:ext cx="14830321" cy="8898193"/>
          </a:xfrm>
          <a:custGeom>
            <a:rect b="b" l="l" r="r" t="t"/>
            <a:pathLst>
              <a:path extrusionOk="0" h="8898193" w="14830321">
                <a:moveTo>
                  <a:pt x="0" y="0"/>
                </a:moveTo>
                <a:lnTo>
                  <a:pt x="14830321" y="0"/>
                </a:lnTo>
                <a:lnTo>
                  <a:pt x="14830321" y="8898192"/>
                </a:lnTo>
                <a:lnTo>
                  <a:pt x="0" y="8898192"/>
                </a:lnTo>
                <a:lnTo>
                  <a:pt x="0" y="0"/>
                </a:lnTo>
                <a:close/>
              </a:path>
            </a:pathLst>
          </a:custGeom>
          <a:blipFill rotWithShape="1">
            <a:blip r:embed="rId3">
              <a:alphaModFix/>
            </a:blip>
            <a:stretch>
              <a:fillRect b="0" l="0" r="0" t="0"/>
            </a:stretch>
          </a:blipFill>
          <a:ln>
            <a:noFill/>
          </a:ln>
        </p:spPr>
      </p:sp>
      <p:sp>
        <p:nvSpPr>
          <p:cNvPr id="278" name="Google Shape;278;p26"/>
          <p:cNvSpPr txBox="1"/>
          <p:nvPr/>
        </p:nvSpPr>
        <p:spPr>
          <a:xfrm rot="-114638">
            <a:off x="2727839" y="3828807"/>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Three</a:t>
            </a:r>
            <a:endParaRPr/>
          </a:p>
        </p:txBody>
      </p:sp>
      <p:sp>
        <p:nvSpPr>
          <p:cNvPr id="279" name="Google Shape;279;p26"/>
          <p:cNvSpPr/>
          <p:nvPr/>
        </p:nvSpPr>
        <p:spPr>
          <a:xfrm>
            <a:off x="12771533" y="4721588"/>
            <a:ext cx="5196766" cy="5407039"/>
          </a:xfrm>
          <a:custGeom>
            <a:rect b="b" l="l" r="r" t="t"/>
            <a:pathLst>
              <a:path extrusionOk="0" h="5407039" w="5196766">
                <a:moveTo>
                  <a:pt x="0" y="0"/>
                </a:moveTo>
                <a:lnTo>
                  <a:pt x="5196766" y="0"/>
                </a:lnTo>
                <a:lnTo>
                  <a:pt x="5196766" y="5407039"/>
                </a:lnTo>
                <a:lnTo>
                  <a:pt x="0" y="5407039"/>
                </a:lnTo>
                <a:lnTo>
                  <a:pt x="0" y="0"/>
                </a:lnTo>
                <a:close/>
              </a:path>
            </a:pathLst>
          </a:custGeom>
          <a:blipFill rotWithShape="1">
            <a:blip r:embed="rId4">
              <a:alphaModFix/>
            </a:blip>
            <a:stretch>
              <a:fillRect b="0" l="0" r="0" t="0"/>
            </a:stretch>
          </a:blipFill>
          <a:ln>
            <a:noFill/>
          </a:ln>
        </p:spPr>
      </p:sp>
      <p:grpSp>
        <p:nvGrpSpPr>
          <p:cNvPr id="280" name="Google Shape;280;p26"/>
          <p:cNvGrpSpPr/>
          <p:nvPr/>
        </p:nvGrpSpPr>
        <p:grpSpPr>
          <a:xfrm>
            <a:off x="4368899" y="1918482"/>
            <a:ext cx="8305362" cy="1604868"/>
            <a:chOff x="0" y="0"/>
            <a:chExt cx="11073817" cy="2139824"/>
          </a:xfrm>
        </p:grpSpPr>
        <p:grpSp>
          <p:nvGrpSpPr>
            <p:cNvPr id="281" name="Google Shape;281;p26"/>
            <p:cNvGrpSpPr/>
            <p:nvPr/>
          </p:nvGrpSpPr>
          <p:grpSpPr>
            <a:xfrm rot="-102414">
              <a:off x="24544" y="163793"/>
              <a:ext cx="11024728" cy="1812239"/>
              <a:chOff x="0" y="0"/>
              <a:chExt cx="11797642" cy="1939290"/>
            </a:xfrm>
          </p:grpSpPr>
          <p:sp>
            <p:nvSpPr>
              <p:cNvPr id="282" name="Google Shape;282;p26"/>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6"/>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4" name="Google Shape;284;p26"/>
            <p:cNvSpPr txBox="1"/>
            <p:nvPr/>
          </p:nvSpPr>
          <p:spPr>
            <a:xfrm rot="-102414">
              <a:off x="366700" y="536064"/>
              <a:ext cx="10343820" cy="118194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FFFFFF"/>
                  </a:solidFill>
                  <a:latin typeface="Arial"/>
                  <a:ea typeface="Arial"/>
                  <a:cs typeface="Arial"/>
                  <a:sym typeface="Arial"/>
                </a:rPr>
                <a:t>Week Four</a:t>
              </a:r>
              <a:endParaRPr/>
            </a:p>
          </p:txBody>
        </p:sp>
      </p:grpSp>
      <p:sp>
        <p:nvSpPr>
          <p:cNvPr id="285" name="Google Shape;285;p26"/>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289" name="Shape 289"/>
        <p:cNvGrpSpPr/>
        <p:nvPr/>
      </p:nvGrpSpPr>
      <p:grpSpPr>
        <a:xfrm>
          <a:off x="0" y="0"/>
          <a:ext cx="0" cy="0"/>
          <a:chOff x="0" y="0"/>
          <a:chExt cx="0" cy="0"/>
        </a:xfrm>
      </p:grpSpPr>
      <p:sp>
        <p:nvSpPr>
          <p:cNvPr id="290" name="Google Shape;290;p27"/>
          <p:cNvSpPr/>
          <p:nvPr/>
        </p:nvSpPr>
        <p:spPr>
          <a:xfrm>
            <a:off x="2761063" y="269531"/>
            <a:ext cx="12765875" cy="9747937"/>
          </a:xfrm>
          <a:custGeom>
            <a:rect b="b" l="l" r="r" t="t"/>
            <a:pathLst>
              <a:path extrusionOk="0" h="9747937" w="12765875">
                <a:moveTo>
                  <a:pt x="0" y="0"/>
                </a:moveTo>
                <a:lnTo>
                  <a:pt x="12765874" y="0"/>
                </a:lnTo>
                <a:lnTo>
                  <a:pt x="12765874" y="9747938"/>
                </a:lnTo>
                <a:lnTo>
                  <a:pt x="0" y="9747938"/>
                </a:lnTo>
                <a:lnTo>
                  <a:pt x="0" y="0"/>
                </a:lnTo>
                <a:close/>
              </a:path>
            </a:pathLst>
          </a:custGeom>
          <a:blipFill rotWithShape="1">
            <a:blip r:embed="rId3">
              <a:alphaModFix/>
            </a:blip>
            <a:stretch>
              <a:fillRect b="0" l="-13633" r="-13633" t="0"/>
            </a:stretch>
          </a:blipFill>
          <a:ln>
            <a:noFill/>
          </a:ln>
        </p:spPr>
      </p:sp>
      <p:sp>
        <p:nvSpPr>
          <p:cNvPr id="291" name="Google Shape;291;p27"/>
          <p:cNvSpPr txBox="1"/>
          <p:nvPr/>
        </p:nvSpPr>
        <p:spPr>
          <a:xfrm>
            <a:off x="3175475" y="1622163"/>
            <a:ext cx="11937000" cy="7222200"/>
          </a:xfrm>
          <a:prstGeom prst="rect">
            <a:avLst/>
          </a:prstGeom>
          <a:noFill/>
          <a:ln>
            <a:noFill/>
          </a:ln>
        </p:spPr>
        <p:txBody>
          <a:bodyPr anchorCtr="0" anchor="t" bIns="0" lIns="0" spcFirstLastPara="1" rIns="0" wrap="square" tIns="0">
            <a:spAutoFit/>
          </a:bodyPr>
          <a:lstStyle/>
          <a:p>
            <a:pPr indent="0" lvl="0" marL="0" marR="0" rtl="0" algn="l">
              <a:lnSpc>
                <a:spcPct val="160000"/>
              </a:lnSpc>
              <a:spcBef>
                <a:spcPts val="0"/>
              </a:spcBef>
              <a:spcAft>
                <a:spcPts val="0"/>
              </a:spcAft>
              <a:buNone/>
            </a:pPr>
            <a:r>
              <a:rPr i="0" lang="en-US" sz="3400" u="none" cap="none" strike="noStrike">
                <a:solidFill>
                  <a:srgbClr val="000000"/>
                </a:solidFill>
                <a:latin typeface="Patrick Hand"/>
                <a:ea typeface="Patrick Hand"/>
                <a:cs typeface="Patrick Hand"/>
                <a:sym typeface="Patrick Hand"/>
              </a:rPr>
              <a:t>Good morning, everyone!</a:t>
            </a:r>
            <a:endParaRPr sz="1200">
              <a:latin typeface="Patrick Hand"/>
              <a:ea typeface="Patrick Hand"/>
              <a:cs typeface="Patrick Hand"/>
              <a:sym typeface="Patrick Hand"/>
            </a:endParaRPr>
          </a:p>
          <a:p>
            <a:pPr indent="0" lvl="0" marL="0" marR="0" rtl="0" algn="l">
              <a:lnSpc>
                <a:spcPct val="160000"/>
              </a:lnSpc>
              <a:spcBef>
                <a:spcPts val="0"/>
              </a:spcBef>
              <a:spcAft>
                <a:spcPts val="0"/>
              </a:spcAft>
              <a:buNone/>
            </a:pPr>
            <a:r>
              <a:rPr i="0" lang="en-US" sz="3400" u="none" cap="none" strike="noStrike">
                <a:solidFill>
                  <a:srgbClr val="000000"/>
                </a:solidFill>
                <a:latin typeface="Patrick Hand"/>
                <a:ea typeface="Patrick Hand"/>
                <a:cs typeface="Patrick Hand"/>
                <a:sym typeface="Patrick Hand"/>
              </a:rPr>
              <a:t> Have you ever been talking to someone and realized they weren’t really listening? Maybe they were looking at a screen, or thinking about something else. That never feels very good, does it? Today, we’re going to learn about how to really listen, not just with our ears, but with our whole body. That means our eyes are watching, our hands and feet are calm, our brain is focused, and our heart is open to care about what’s being said. When we listen with our whole body, we show others that they matter and that makes our classroom a kinder, safer, and stronger community.</a:t>
            </a:r>
            <a:endParaRPr sz="1200">
              <a:latin typeface="Patrick Hand"/>
              <a:ea typeface="Patrick Hand"/>
              <a:cs typeface="Patrick Hand"/>
              <a:sym typeface="Patrick Hand"/>
            </a:endParaRPr>
          </a:p>
        </p:txBody>
      </p:sp>
      <p:sp>
        <p:nvSpPr>
          <p:cNvPr id="292" name="Google Shape;292;p27"/>
          <p:cNvSpPr txBox="1"/>
          <p:nvPr/>
        </p:nvSpPr>
        <p:spPr>
          <a:xfrm>
            <a:off x="6042678" y="440031"/>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Three</a:t>
            </a:r>
            <a:endParaRPr/>
          </a:p>
        </p:txBody>
      </p:sp>
      <p:sp>
        <p:nvSpPr>
          <p:cNvPr id="293" name="Google Shape;293;p27"/>
          <p:cNvSpPr txBox="1"/>
          <p:nvPr/>
        </p:nvSpPr>
        <p:spPr>
          <a:xfrm>
            <a:off x="152400" y="9749875"/>
            <a:ext cx="78714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297" name="Shape 297"/>
        <p:cNvGrpSpPr/>
        <p:nvPr/>
      </p:nvGrpSpPr>
      <p:grpSpPr>
        <a:xfrm>
          <a:off x="0" y="0"/>
          <a:ext cx="0" cy="0"/>
          <a:chOff x="0" y="0"/>
          <a:chExt cx="0" cy="0"/>
        </a:xfrm>
      </p:grpSpPr>
      <p:sp>
        <p:nvSpPr>
          <p:cNvPr id="298" name="Google Shape;298;p28"/>
          <p:cNvSpPr/>
          <p:nvPr/>
        </p:nvSpPr>
        <p:spPr>
          <a:xfrm rot="127496">
            <a:off x="1197926" y="580173"/>
            <a:ext cx="15698378" cy="9419027"/>
          </a:xfrm>
          <a:custGeom>
            <a:rect b="b" l="l" r="r" t="t"/>
            <a:pathLst>
              <a:path extrusionOk="0" h="9419027" w="15698378">
                <a:moveTo>
                  <a:pt x="0" y="0"/>
                </a:moveTo>
                <a:lnTo>
                  <a:pt x="15698377" y="0"/>
                </a:lnTo>
                <a:lnTo>
                  <a:pt x="15698377" y="9419027"/>
                </a:lnTo>
                <a:lnTo>
                  <a:pt x="0" y="9419027"/>
                </a:lnTo>
                <a:lnTo>
                  <a:pt x="0" y="0"/>
                </a:lnTo>
                <a:close/>
              </a:path>
            </a:pathLst>
          </a:custGeom>
          <a:blipFill rotWithShape="1">
            <a:blip r:embed="rId3">
              <a:alphaModFix/>
            </a:blip>
            <a:stretch>
              <a:fillRect b="0" l="0" r="0" t="0"/>
            </a:stretch>
          </a:blipFill>
          <a:ln>
            <a:noFill/>
          </a:ln>
        </p:spPr>
      </p:sp>
      <p:grpSp>
        <p:nvGrpSpPr>
          <p:cNvPr id="299" name="Google Shape;299;p28"/>
          <p:cNvGrpSpPr/>
          <p:nvPr/>
        </p:nvGrpSpPr>
        <p:grpSpPr>
          <a:xfrm rot="-163855">
            <a:off x="9228212" y="1183480"/>
            <a:ext cx="6682102" cy="7761112"/>
            <a:chOff x="0" y="0"/>
            <a:chExt cx="5466080" cy="6348730"/>
          </a:xfrm>
        </p:grpSpPr>
        <p:sp>
          <p:nvSpPr>
            <p:cNvPr id="300" name="Google Shape;300;p28"/>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8"/>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0" l="-7168" r="-63498"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8"/>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8"/>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4" name="Google Shape;304;p28"/>
          <p:cNvSpPr txBox="1"/>
          <p:nvPr/>
        </p:nvSpPr>
        <p:spPr>
          <a:xfrm rot="137279">
            <a:off x="2368168" y="2634570"/>
            <a:ext cx="6537712" cy="440540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7155" u="sng" cap="none" strike="noStrike">
                <a:solidFill>
                  <a:schemeClr val="hlink"/>
                </a:solidFill>
                <a:latin typeface="Poppins"/>
                <a:ea typeface="Poppins"/>
                <a:cs typeface="Poppins"/>
                <a:sym typeface="Poppins"/>
                <a:hlinkClick r:id="rId5"/>
              </a:rPr>
              <a:t>How to Listen, Like, </a:t>
            </a:r>
            <a:endParaRPr>
              <a:latin typeface="Poppins"/>
              <a:ea typeface="Poppins"/>
              <a:cs typeface="Poppins"/>
              <a:sym typeface="Poppins"/>
            </a:endParaRPr>
          </a:p>
          <a:p>
            <a:pPr indent="0" lvl="0" marL="0" marR="0" rtl="0" algn="l">
              <a:lnSpc>
                <a:spcPct val="100000"/>
              </a:lnSpc>
              <a:spcBef>
                <a:spcPts val="0"/>
              </a:spcBef>
              <a:spcAft>
                <a:spcPts val="0"/>
              </a:spcAft>
              <a:buNone/>
            </a:pPr>
            <a:r>
              <a:rPr i="1" lang="en-US" sz="7155" u="sng" cap="none" strike="noStrike">
                <a:solidFill>
                  <a:schemeClr val="hlink"/>
                </a:solidFill>
                <a:latin typeface="Poppins"/>
                <a:ea typeface="Poppins"/>
                <a:cs typeface="Poppins"/>
                <a:sym typeface="Poppins"/>
                <a:hlinkClick r:id="rId6"/>
              </a:rPr>
              <a:t>REALLY</a:t>
            </a:r>
            <a:r>
              <a:rPr i="0" lang="en-US" sz="7155" u="sng" cap="none" strike="noStrike">
                <a:solidFill>
                  <a:schemeClr val="hlink"/>
                </a:solidFill>
                <a:latin typeface="Poppins"/>
                <a:ea typeface="Poppins"/>
                <a:cs typeface="Poppins"/>
                <a:sym typeface="Poppins"/>
                <a:hlinkClick r:id="rId7"/>
              </a:rPr>
              <a:t> LISTEN</a:t>
            </a:r>
            <a:endParaRPr>
              <a:latin typeface="Poppins"/>
              <a:ea typeface="Poppins"/>
              <a:cs typeface="Poppins"/>
              <a:sym typeface="Poppins"/>
            </a:endParaRPr>
          </a:p>
          <a:p>
            <a:pPr indent="0" lvl="0" marL="0" marR="0" rtl="0" algn="l">
              <a:lnSpc>
                <a:spcPct val="100000"/>
              </a:lnSpc>
              <a:spcBef>
                <a:spcPts val="0"/>
              </a:spcBef>
              <a:spcAft>
                <a:spcPts val="0"/>
              </a:spcAft>
              <a:buNone/>
            </a:pPr>
            <a:r>
              <a:t/>
            </a:r>
            <a:endParaRPr i="0" sz="7155" u="none" cap="none" strike="noStrike">
              <a:solidFill>
                <a:srgbClr val="000000"/>
              </a:solidFill>
              <a:latin typeface="Poppins"/>
              <a:ea typeface="Poppins"/>
              <a:cs typeface="Poppins"/>
              <a:sym typeface="Poppins"/>
            </a:endParaRPr>
          </a:p>
        </p:txBody>
      </p:sp>
      <p:sp>
        <p:nvSpPr>
          <p:cNvPr id="305" name="Google Shape;305;p28"/>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309" name="Shape 309"/>
        <p:cNvGrpSpPr/>
        <p:nvPr/>
      </p:nvGrpSpPr>
      <p:grpSpPr>
        <a:xfrm>
          <a:off x="0" y="0"/>
          <a:ext cx="0" cy="0"/>
          <a:chOff x="0" y="0"/>
          <a:chExt cx="0" cy="0"/>
        </a:xfrm>
      </p:grpSpPr>
      <p:sp>
        <p:nvSpPr>
          <p:cNvPr id="310" name="Google Shape;310;p29"/>
          <p:cNvSpPr/>
          <p:nvPr/>
        </p:nvSpPr>
        <p:spPr>
          <a:xfrm rot="127496">
            <a:off x="1294811" y="514823"/>
            <a:ext cx="15698378" cy="9419027"/>
          </a:xfrm>
          <a:custGeom>
            <a:rect b="b" l="l" r="r" t="t"/>
            <a:pathLst>
              <a:path extrusionOk="0" h="9419027" w="15698378">
                <a:moveTo>
                  <a:pt x="0" y="0"/>
                </a:moveTo>
                <a:lnTo>
                  <a:pt x="15698378" y="0"/>
                </a:lnTo>
                <a:lnTo>
                  <a:pt x="15698378" y="9419027"/>
                </a:lnTo>
                <a:lnTo>
                  <a:pt x="0" y="9419027"/>
                </a:lnTo>
                <a:lnTo>
                  <a:pt x="0" y="0"/>
                </a:lnTo>
                <a:close/>
              </a:path>
            </a:pathLst>
          </a:custGeom>
          <a:blipFill rotWithShape="1">
            <a:blip r:embed="rId3">
              <a:alphaModFix/>
            </a:blip>
            <a:stretch>
              <a:fillRect b="0" l="0" r="0" t="0"/>
            </a:stretch>
          </a:blipFill>
          <a:ln>
            <a:noFill/>
          </a:ln>
        </p:spPr>
      </p:sp>
      <p:grpSp>
        <p:nvGrpSpPr>
          <p:cNvPr id="311" name="Google Shape;311;p29"/>
          <p:cNvGrpSpPr/>
          <p:nvPr/>
        </p:nvGrpSpPr>
        <p:grpSpPr>
          <a:xfrm rot="-163855">
            <a:off x="7476003" y="3398206"/>
            <a:ext cx="4032478" cy="4683634"/>
            <a:chOff x="0" y="0"/>
            <a:chExt cx="5466080" cy="6348730"/>
          </a:xfrm>
        </p:grpSpPr>
        <p:sp>
          <p:nvSpPr>
            <p:cNvPr id="312" name="Google Shape;312;p29"/>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9"/>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083" l="0" r="0" t="-208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9"/>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9"/>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6" name="Google Shape;316;p29"/>
          <p:cNvGrpSpPr/>
          <p:nvPr/>
        </p:nvGrpSpPr>
        <p:grpSpPr>
          <a:xfrm rot="479477">
            <a:off x="11923929" y="4665550"/>
            <a:ext cx="4032478" cy="4683634"/>
            <a:chOff x="0" y="0"/>
            <a:chExt cx="5466080" cy="6348730"/>
          </a:xfrm>
        </p:grpSpPr>
        <p:sp>
          <p:nvSpPr>
            <p:cNvPr id="317" name="Google Shape;317;p29"/>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9"/>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2083" l="0" r="0" t="-208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9"/>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9"/>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1" name="Google Shape;321;p29"/>
          <p:cNvGrpSpPr/>
          <p:nvPr/>
        </p:nvGrpSpPr>
        <p:grpSpPr>
          <a:xfrm rot="-163855">
            <a:off x="2834380" y="4631588"/>
            <a:ext cx="4032478" cy="4683634"/>
            <a:chOff x="0" y="0"/>
            <a:chExt cx="5466080" cy="6348730"/>
          </a:xfrm>
        </p:grpSpPr>
        <p:sp>
          <p:nvSpPr>
            <p:cNvPr id="322" name="Google Shape;322;p29"/>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9"/>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4689" l="-35966" r="-39762" t="-4875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9"/>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9"/>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26" name="Google Shape;326;p29"/>
          <p:cNvSpPr txBox="1"/>
          <p:nvPr/>
        </p:nvSpPr>
        <p:spPr>
          <a:xfrm rot="485606">
            <a:off x="11788211" y="8523683"/>
            <a:ext cx="3679620" cy="714376"/>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000" u="none" cap="none" strike="noStrike">
                <a:solidFill>
                  <a:srgbClr val="000000"/>
                </a:solidFill>
                <a:latin typeface="Arial"/>
                <a:ea typeface="Arial"/>
                <a:cs typeface="Arial"/>
                <a:sym typeface="Arial"/>
              </a:rPr>
              <a:t>by Huynh, Sautter, &amp; Wilson</a:t>
            </a:r>
            <a:endParaRPr/>
          </a:p>
        </p:txBody>
      </p:sp>
      <p:sp>
        <p:nvSpPr>
          <p:cNvPr id="327" name="Google Shape;327;p29"/>
          <p:cNvSpPr txBox="1"/>
          <p:nvPr/>
        </p:nvSpPr>
        <p:spPr>
          <a:xfrm rot="137266">
            <a:off x="1864497" y="1848031"/>
            <a:ext cx="6748779" cy="198218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Recommended </a:t>
            </a:r>
            <a:endParaRPr/>
          </a:p>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Read Alouds</a:t>
            </a:r>
            <a:endParaRPr/>
          </a:p>
        </p:txBody>
      </p:sp>
      <p:sp>
        <p:nvSpPr>
          <p:cNvPr id="328" name="Google Shape;328;p29"/>
          <p:cNvSpPr txBox="1"/>
          <p:nvPr/>
        </p:nvSpPr>
        <p:spPr>
          <a:xfrm>
            <a:off x="152400" y="9749875"/>
            <a:ext cx="8334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a:t>
            </a:r>
            <a:r>
              <a:rPr lang="en-US" sz="2799"/>
              <a:t>26</a:t>
            </a:r>
            <a:r>
              <a:rPr b="0" i="0" lang="en-US" sz="2799" u="none" cap="none" strike="noStrike">
                <a:solidFill>
                  <a:srgbClr val="000000"/>
                </a:solidFill>
                <a:latin typeface="Arial"/>
                <a:ea typeface="Arial"/>
                <a:cs typeface="Arial"/>
                <a:sym typeface="Arial"/>
              </a:rPr>
              <a:t> Pencil Box Solutions</a:t>
            </a:r>
            <a:endParaRPr/>
          </a:p>
        </p:txBody>
      </p:sp>
      <p:sp>
        <p:nvSpPr>
          <p:cNvPr id="329" name="Google Shape;329;p29"/>
          <p:cNvSpPr txBox="1"/>
          <p:nvPr/>
        </p:nvSpPr>
        <p:spPr>
          <a:xfrm rot="-158234">
            <a:off x="7931667" y="7419844"/>
            <a:ext cx="3532994" cy="39814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a:t>
            </a:r>
            <a:r>
              <a:rPr b="0" i="0" lang="en-US" sz="3200" u="sng" cap="none" strike="noStrike">
                <a:solidFill>
                  <a:srgbClr val="000000"/>
                </a:solidFill>
                <a:latin typeface="Arial"/>
                <a:ea typeface="Arial"/>
                <a:cs typeface="Arial"/>
                <a:sym typeface="Arial"/>
                <a:hlinkClick r:id="rId7">
                  <a:extLst>
                    <a:ext uri="{A12FA001-AC4F-418D-AE19-62706E023703}">
                      <ahyp:hlinkClr val="tx"/>
                    </a:ext>
                  </a:extLst>
                </a:hlinkClick>
              </a:rPr>
              <a:t>Cori Doerrfeld</a:t>
            </a:r>
            <a:endParaRPr/>
          </a:p>
        </p:txBody>
      </p:sp>
      <p:sp>
        <p:nvSpPr>
          <p:cNvPr id="330" name="Google Shape;330;p29"/>
          <p:cNvSpPr txBox="1"/>
          <p:nvPr/>
        </p:nvSpPr>
        <p:spPr>
          <a:xfrm rot="-205637">
            <a:off x="3238548" y="8760152"/>
            <a:ext cx="3229879" cy="40195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Trudy Ludwig</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334" name="Shape 334"/>
        <p:cNvGrpSpPr/>
        <p:nvPr/>
      </p:nvGrpSpPr>
      <p:grpSpPr>
        <a:xfrm>
          <a:off x="0" y="0"/>
          <a:ext cx="0" cy="0"/>
          <a:chOff x="0" y="0"/>
          <a:chExt cx="0" cy="0"/>
        </a:xfrm>
      </p:grpSpPr>
      <p:sp>
        <p:nvSpPr>
          <p:cNvPr id="335" name="Google Shape;335;p30"/>
          <p:cNvSpPr/>
          <p:nvPr/>
        </p:nvSpPr>
        <p:spPr>
          <a:xfrm rot="-105469">
            <a:off x="1071609" y="518597"/>
            <a:ext cx="16144783" cy="9686870"/>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336" name="Google Shape;336;p30"/>
          <p:cNvSpPr txBox="1"/>
          <p:nvPr/>
        </p:nvSpPr>
        <p:spPr>
          <a:xfrm rot="-132553">
            <a:off x="1742723" y="903036"/>
            <a:ext cx="13074418" cy="99734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i="0" lang="en-US" sz="7200" u="none" cap="none" strike="noStrike">
                <a:solidFill>
                  <a:srgbClr val="000000"/>
                </a:solidFill>
                <a:latin typeface="Poppins"/>
                <a:ea typeface="Poppins"/>
                <a:cs typeface="Poppins"/>
                <a:sym typeface="Poppins"/>
              </a:rPr>
              <a:t>Activity: Telephone </a:t>
            </a:r>
            <a:endParaRPr>
              <a:latin typeface="Poppins"/>
              <a:ea typeface="Poppins"/>
              <a:cs typeface="Poppins"/>
              <a:sym typeface="Poppins"/>
            </a:endParaRPr>
          </a:p>
        </p:txBody>
      </p:sp>
      <p:sp>
        <p:nvSpPr>
          <p:cNvPr id="337" name="Google Shape;337;p30"/>
          <p:cNvSpPr txBox="1"/>
          <p:nvPr/>
        </p:nvSpPr>
        <p:spPr>
          <a:xfrm rot="-96222">
            <a:off x="1818239" y="2469826"/>
            <a:ext cx="14332114" cy="7325266"/>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i="0" lang="en-US" sz="3499" u="none" cap="none" strike="noStrike">
                <a:solidFill>
                  <a:srgbClr val="000000"/>
                </a:solidFill>
                <a:latin typeface="Poppins"/>
                <a:ea typeface="Poppins"/>
                <a:cs typeface="Poppins"/>
                <a:sym typeface="Poppins"/>
              </a:rPr>
              <a:t>Players must sit in a circle or stand in a straight line. They need to be close enough that whispering is possible, but not so close that players can hear each other whisper.</a:t>
            </a:r>
            <a:endParaRPr sz="900">
              <a:latin typeface="Poppins"/>
              <a:ea typeface="Poppins"/>
              <a:cs typeface="Poppins"/>
              <a:sym typeface="Poppins"/>
            </a:endParaRPr>
          </a:p>
          <a:p>
            <a:pPr indent="0" lvl="0" marL="0" marR="0" rtl="0" algn="l">
              <a:lnSpc>
                <a:spcPct val="140010"/>
              </a:lnSpc>
              <a:spcBef>
                <a:spcPts val="0"/>
              </a:spcBef>
              <a:spcAft>
                <a:spcPts val="0"/>
              </a:spcAft>
              <a:buNone/>
            </a:pPr>
            <a:r>
              <a:rPr i="0" lang="en-US" sz="3499" u="none" cap="none" strike="noStrike">
                <a:solidFill>
                  <a:srgbClr val="000000"/>
                </a:solidFill>
                <a:latin typeface="Poppins"/>
                <a:ea typeface="Poppins"/>
                <a:cs typeface="Poppins"/>
                <a:sym typeface="Poppins"/>
              </a:rPr>
              <a:t>The first person in the line or circle whispers a word or phrase into the ear of the person sitting or standing to their right. </a:t>
            </a:r>
            <a:endParaRPr sz="900">
              <a:latin typeface="Poppins"/>
              <a:ea typeface="Poppins"/>
              <a:cs typeface="Poppins"/>
              <a:sym typeface="Poppins"/>
            </a:endParaRPr>
          </a:p>
          <a:p>
            <a:pPr indent="0" lvl="0" marL="0" marR="0" rtl="0" algn="l">
              <a:lnSpc>
                <a:spcPct val="140010"/>
              </a:lnSpc>
              <a:spcBef>
                <a:spcPts val="0"/>
              </a:spcBef>
              <a:spcAft>
                <a:spcPts val="0"/>
              </a:spcAft>
              <a:buNone/>
            </a:pPr>
            <a:r>
              <a:rPr i="0" lang="en-US" sz="3499" u="none" cap="none" strike="noStrike">
                <a:solidFill>
                  <a:srgbClr val="000000"/>
                </a:solidFill>
                <a:latin typeface="Poppins"/>
                <a:ea typeface="Poppins"/>
                <a:cs typeface="Poppins"/>
                <a:sym typeface="Poppins"/>
              </a:rPr>
              <a:t>The Game Continues. Players whisper the phrase to their neighbors until it reaches the last player in line. </a:t>
            </a:r>
            <a:endParaRPr sz="900">
              <a:latin typeface="Poppins"/>
              <a:ea typeface="Poppins"/>
              <a:cs typeface="Poppins"/>
              <a:sym typeface="Poppins"/>
            </a:endParaRPr>
          </a:p>
          <a:p>
            <a:pPr indent="0" lvl="0" marL="0" marR="0" rtl="0" algn="l">
              <a:lnSpc>
                <a:spcPct val="140010"/>
              </a:lnSpc>
              <a:spcBef>
                <a:spcPts val="0"/>
              </a:spcBef>
              <a:spcAft>
                <a:spcPts val="0"/>
              </a:spcAft>
              <a:buNone/>
            </a:pPr>
            <a:r>
              <a:rPr i="0" lang="en-US" sz="3499" u="none" cap="none" strike="noStrike">
                <a:solidFill>
                  <a:srgbClr val="000000"/>
                </a:solidFill>
                <a:latin typeface="Poppins"/>
                <a:ea typeface="Poppins"/>
                <a:cs typeface="Poppins"/>
                <a:sym typeface="Poppins"/>
              </a:rPr>
              <a:t>The last player says the word or phrase out loud so everyone can hear how much it has changed from the first whisper at the beginning of the circle or line.</a:t>
            </a:r>
            <a:endParaRPr sz="900">
              <a:latin typeface="Poppins"/>
              <a:ea typeface="Poppins"/>
              <a:cs typeface="Poppins"/>
              <a:sym typeface="Poppins"/>
            </a:endParaRPr>
          </a:p>
        </p:txBody>
      </p:sp>
      <p:sp>
        <p:nvSpPr>
          <p:cNvPr id="338" name="Google Shape;338;p30"/>
          <p:cNvSpPr txBox="1"/>
          <p:nvPr/>
        </p:nvSpPr>
        <p:spPr>
          <a:xfrm rot="-125865">
            <a:off x="11147505" y="580094"/>
            <a:ext cx="5614062" cy="738794"/>
          </a:xfrm>
          <a:prstGeom prst="rect">
            <a:avLst/>
          </a:prstGeom>
          <a:noFill/>
          <a:ln>
            <a:noFill/>
          </a:ln>
        </p:spPr>
        <p:txBody>
          <a:bodyPr anchorCtr="0" anchor="t" bIns="0" lIns="0" spcFirstLastPara="1" rIns="0" wrap="square" tIns="0">
            <a:spAutoFit/>
          </a:bodyPr>
          <a:lstStyle/>
          <a:p>
            <a:pPr indent="0" lvl="0" marL="0" marR="0" rtl="0" algn="ctr">
              <a:lnSpc>
                <a:spcPct val="139979"/>
              </a:lnSpc>
              <a:spcBef>
                <a:spcPts val="0"/>
              </a:spcBef>
              <a:spcAft>
                <a:spcPts val="0"/>
              </a:spcAft>
              <a:buNone/>
            </a:pPr>
            <a:r>
              <a:rPr b="0" i="0" lang="en-US" sz="4800" u="none" cap="none" strike="noStrike">
                <a:solidFill>
                  <a:srgbClr val="000000"/>
                </a:solidFill>
                <a:latin typeface="Arial"/>
                <a:ea typeface="Arial"/>
                <a:cs typeface="Arial"/>
                <a:sym typeface="Arial"/>
              </a:rPr>
              <a:t>(everyone version)</a:t>
            </a:r>
            <a:endParaRPr/>
          </a:p>
        </p:txBody>
      </p:sp>
      <p:sp>
        <p:nvSpPr>
          <p:cNvPr id="339" name="Google Shape;339;p30"/>
          <p:cNvSpPr txBox="1"/>
          <p:nvPr/>
        </p:nvSpPr>
        <p:spPr>
          <a:xfrm>
            <a:off x="12215800" y="9671400"/>
            <a:ext cx="6223500" cy="615600"/>
          </a:xfrm>
          <a:prstGeom prst="rect">
            <a:avLst/>
          </a:prstGeom>
          <a:noFill/>
          <a:ln>
            <a:noFill/>
          </a:ln>
        </p:spPr>
        <p:txBody>
          <a:bodyPr anchorCtr="0" anchor="t" bIns="91425" lIns="91425" spcFirstLastPara="1" rIns="91425" wrap="square" tIns="91425">
            <a:spAutoFit/>
          </a:bodyPr>
          <a:lstStyle/>
          <a:p>
            <a:pPr indent="0" lvl="0" marL="0" rtl="0" algn="l">
              <a:lnSpc>
                <a:spcPct val="140014"/>
              </a:lnSpc>
              <a:spcBef>
                <a:spcPts val="0"/>
              </a:spcBef>
              <a:spcAft>
                <a:spcPts val="0"/>
              </a:spcAft>
              <a:buNone/>
            </a:pPr>
            <a:r>
              <a:rPr lang="en-US" sz="2799">
                <a:solidFill>
                  <a:schemeClr val="dk1"/>
                </a:solidFill>
              </a:rPr>
              <a:t>©2026 Pencil Box Solutions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343" name="Shape 343"/>
        <p:cNvGrpSpPr/>
        <p:nvPr/>
      </p:nvGrpSpPr>
      <p:grpSpPr>
        <a:xfrm>
          <a:off x="0" y="0"/>
          <a:ext cx="0" cy="0"/>
          <a:chOff x="0" y="0"/>
          <a:chExt cx="0" cy="0"/>
        </a:xfrm>
      </p:grpSpPr>
      <p:sp>
        <p:nvSpPr>
          <p:cNvPr id="344" name="Google Shape;344;p31"/>
          <p:cNvSpPr/>
          <p:nvPr/>
        </p:nvSpPr>
        <p:spPr>
          <a:xfrm rot="-105469">
            <a:off x="1078359" y="518494"/>
            <a:ext cx="16144783" cy="10127003"/>
          </a:xfrm>
          <a:custGeom>
            <a:rect b="b" l="l" r="r" t="t"/>
            <a:pathLst>
              <a:path extrusionOk="0" h="10127003" w="16144783">
                <a:moveTo>
                  <a:pt x="0" y="0"/>
                </a:moveTo>
                <a:lnTo>
                  <a:pt x="16144783" y="0"/>
                </a:lnTo>
                <a:lnTo>
                  <a:pt x="16144783" y="10127003"/>
                </a:lnTo>
                <a:lnTo>
                  <a:pt x="0" y="10127003"/>
                </a:lnTo>
                <a:lnTo>
                  <a:pt x="0" y="0"/>
                </a:lnTo>
                <a:close/>
              </a:path>
            </a:pathLst>
          </a:custGeom>
          <a:blipFill rotWithShape="1">
            <a:blip r:embed="rId3">
              <a:alphaModFix/>
            </a:blip>
            <a:stretch>
              <a:fillRect b="0" l="-2271" r="-2271" t="0"/>
            </a:stretch>
          </a:blipFill>
          <a:ln>
            <a:noFill/>
          </a:ln>
        </p:spPr>
      </p:sp>
      <p:sp>
        <p:nvSpPr>
          <p:cNvPr id="345" name="Google Shape;345;p31"/>
          <p:cNvSpPr txBox="1"/>
          <p:nvPr/>
        </p:nvSpPr>
        <p:spPr>
          <a:xfrm rot="-132564">
            <a:off x="1743145" y="999464"/>
            <a:ext cx="8645527" cy="921968"/>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6655" u="none" cap="none" strike="noStrike">
                <a:solidFill>
                  <a:srgbClr val="000000"/>
                </a:solidFill>
                <a:latin typeface="Poppins"/>
                <a:ea typeface="Poppins"/>
                <a:cs typeface="Poppins"/>
                <a:sym typeface="Poppins"/>
              </a:rPr>
              <a:t>Activity: Telephone</a:t>
            </a:r>
            <a:endParaRPr sz="900">
              <a:latin typeface="Poppins"/>
              <a:ea typeface="Poppins"/>
              <a:cs typeface="Poppins"/>
              <a:sym typeface="Poppins"/>
            </a:endParaRPr>
          </a:p>
        </p:txBody>
      </p:sp>
      <p:sp>
        <p:nvSpPr>
          <p:cNvPr id="346" name="Google Shape;346;p31"/>
          <p:cNvSpPr txBox="1"/>
          <p:nvPr/>
        </p:nvSpPr>
        <p:spPr>
          <a:xfrm rot="-96276">
            <a:off x="1819628" y="2385803"/>
            <a:ext cx="7231636" cy="7325266"/>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i="0" lang="en-US" sz="3499" u="none" cap="none" strike="noStrike">
                <a:solidFill>
                  <a:srgbClr val="000000"/>
                </a:solidFill>
                <a:latin typeface="Poppins"/>
                <a:ea typeface="Poppins"/>
                <a:cs typeface="Poppins"/>
                <a:sym typeface="Poppins"/>
              </a:rPr>
              <a:t>Telephone game words work well for younger players. </a:t>
            </a:r>
            <a:endParaRPr sz="900">
              <a:latin typeface="Poppins"/>
              <a:ea typeface="Poppins"/>
              <a:cs typeface="Poppins"/>
              <a:sym typeface="Poppins"/>
            </a:endParaRPr>
          </a:p>
          <a:p>
            <a:pPr indent="0" lvl="0" marL="0" marR="0" rtl="0" algn="l">
              <a:lnSpc>
                <a:spcPct val="140010"/>
              </a:lnSpc>
              <a:spcBef>
                <a:spcPts val="0"/>
              </a:spcBef>
              <a:spcAft>
                <a:spcPts val="0"/>
              </a:spcAft>
              <a:buNone/>
            </a:pPr>
            <a:r>
              <a:t/>
            </a:r>
            <a:endParaRPr i="0" sz="3499" u="none" cap="none" strike="noStrike">
              <a:solidFill>
                <a:srgbClr val="000000"/>
              </a:solidFill>
              <a:latin typeface="Poppins"/>
              <a:ea typeface="Poppins"/>
              <a:cs typeface="Poppins"/>
              <a:sym typeface="Poppins"/>
            </a:endParaRPr>
          </a:p>
          <a:p>
            <a:pPr indent="0" lvl="0" marL="0" marR="0" rtl="0" algn="l">
              <a:lnSpc>
                <a:spcPct val="140010"/>
              </a:lnSpc>
              <a:spcBef>
                <a:spcPts val="0"/>
              </a:spcBef>
              <a:spcAft>
                <a:spcPts val="0"/>
              </a:spcAft>
              <a:buNone/>
            </a:pPr>
            <a:r>
              <a:rPr i="0" lang="en-US" sz="3499" u="none" cap="none" strike="noStrike">
                <a:solidFill>
                  <a:srgbClr val="000000"/>
                </a:solidFill>
                <a:latin typeface="Poppins"/>
                <a:ea typeface="Poppins"/>
                <a:cs typeface="Poppins"/>
                <a:sym typeface="Poppins"/>
              </a:rPr>
              <a:t>Words should be fairly long and open to misinterpretation.</a:t>
            </a:r>
            <a:endParaRPr sz="900">
              <a:latin typeface="Poppins"/>
              <a:ea typeface="Poppins"/>
              <a:cs typeface="Poppins"/>
              <a:sym typeface="Poppins"/>
            </a:endParaRPr>
          </a:p>
          <a:p>
            <a:pPr indent="0" lvl="0" marL="0" marR="0" rtl="0" algn="l">
              <a:lnSpc>
                <a:spcPct val="140010"/>
              </a:lnSpc>
              <a:spcBef>
                <a:spcPts val="0"/>
              </a:spcBef>
              <a:spcAft>
                <a:spcPts val="0"/>
              </a:spcAft>
              <a:buNone/>
            </a:pPr>
            <a:r>
              <a:t/>
            </a:r>
            <a:endParaRPr i="0" sz="3499" u="none" cap="none" strike="noStrike">
              <a:solidFill>
                <a:srgbClr val="000000"/>
              </a:solidFill>
              <a:latin typeface="Poppins"/>
              <a:ea typeface="Poppins"/>
              <a:cs typeface="Poppins"/>
              <a:sym typeface="Poppins"/>
            </a:endParaRPr>
          </a:p>
          <a:p>
            <a:pPr indent="0" lvl="0" marL="0" marR="0" rtl="0" algn="l">
              <a:lnSpc>
                <a:spcPct val="140010"/>
              </a:lnSpc>
              <a:spcBef>
                <a:spcPts val="0"/>
              </a:spcBef>
              <a:spcAft>
                <a:spcPts val="0"/>
              </a:spcAft>
              <a:buNone/>
            </a:pPr>
            <a:r>
              <a:rPr i="0" lang="en-US" sz="3499" u="none" cap="none" strike="noStrike">
                <a:solidFill>
                  <a:srgbClr val="000000"/>
                </a:solidFill>
                <a:latin typeface="Poppins"/>
                <a:ea typeface="Poppins"/>
                <a:cs typeface="Poppins"/>
                <a:sym typeface="Poppins"/>
              </a:rPr>
              <a:t>Vocabulary needing to be introduced works well, too.</a:t>
            </a:r>
            <a:endParaRPr sz="900">
              <a:latin typeface="Poppins"/>
              <a:ea typeface="Poppins"/>
              <a:cs typeface="Poppins"/>
              <a:sym typeface="Poppins"/>
            </a:endParaRPr>
          </a:p>
          <a:p>
            <a:pPr indent="0" lvl="0" marL="0" marR="0" rtl="0" algn="l">
              <a:lnSpc>
                <a:spcPct val="140010"/>
              </a:lnSpc>
              <a:spcBef>
                <a:spcPts val="0"/>
              </a:spcBef>
              <a:spcAft>
                <a:spcPts val="0"/>
              </a:spcAft>
              <a:buNone/>
            </a:pPr>
            <a:r>
              <a:t/>
            </a:r>
            <a:endParaRPr i="0" sz="3499" u="none" cap="none" strike="noStrike">
              <a:solidFill>
                <a:srgbClr val="000000"/>
              </a:solidFill>
              <a:latin typeface="Poppins"/>
              <a:ea typeface="Poppins"/>
              <a:cs typeface="Poppins"/>
              <a:sym typeface="Poppins"/>
            </a:endParaRPr>
          </a:p>
          <a:p>
            <a:pPr indent="0" lvl="0" marL="0" marR="0" rtl="0" algn="l">
              <a:lnSpc>
                <a:spcPct val="140010"/>
              </a:lnSpc>
              <a:spcBef>
                <a:spcPts val="0"/>
              </a:spcBef>
              <a:spcAft>
                <a:spcPts val="0"/>
              </a:spcAft>
              <a:buNone/>
            </a:pPr>
            <a:r>
              <a:t/>
            </a:r>
            <a:endParaRPr i="0" sz="3499" u="none" cap="none" strike="noStrike">
              <a:solidFill>
                <a:srgbClr val="000000"/>
              </a:solidFill>
              <a:latin typeface="Poppins"/>
              <a:ea typeface="Poppins"/>
              <a:cs typeface="Poppins"/>
              <a:sym typeface="Poppins"/>
            </a:endParaRPr>
          </a:p>
        </p:txBody>
      </p:sp>
      <p:sp>
        <p:nvSpPr>
          <p:cNvPr id="347" name="Google Shape;347;p31"/>
          <p:cNvSpPr txBox="1"/>
          <p:nvPr/>
        </p:nvSpPr>
        <p:spPr>
          <a:xfrm rot="-125833">
            <a:off x="8987640" y="668444"/>
            <a:ext cx="7140283" cy="661935"/>
          </a:xfrm>
          <a:prstGeom prst="rect">
            <a:avLst/>
          </a:prstGeom>
          <a:noFill/>
          <a:ln>
            <a:noFill/>
          </a:ln>
        </p:spPr>
        <p:txBody>
          <a:bodyPr anchorCtr="0" anchor="t" bIns="0" lIns="0" spcFirstLastPara="1" rIns="0" wrap="square" tIns="0">
            <a:spAutoFit/>
          </a:bodyPr>
          <a:lstStyle/>
          <a:p>
            <a:pPr indent="0" lvl="0" marL="0" marR="0" rtl="0" algn="ctr">
              <a:lnSpc>
                <a:spcPct val="139979"/>
              </a:lnSpc>
              <a:spcBef>
                <a:spcPts val="0"/>
              </a:spcBef>
              <a:spcAft>
                <a:spcPts val="0"/>
              </a:spcAft>
              <a:buNone/>
            </a:pPr>
            <a:r>
              <a:rPr i="0" lang="en-US" sz="4300" u="none" cap="none" strike="noStrike">
                <a:solidFill>
                  <a:srgbClr val="000000"/>
                </a:solidFill>
                <a:latin typeface="Poppins"/>
                <a:ea typeface="Poppins"/>
                <a:cs typeface="Poppins"/>
                <a:sym typeface="Poppins"/>
              </a:rPr>
              <a:t>(everyone version)</a:t>
            </a:r>
            <a:endParaRPr sz="900">
              <a:latin typeface="Poppins"/>
              <a:ea typeface="Poppins"/>
              <a:cs typeface="Poppins"/>
              <a:sym typeface="Poppins"/>
            </a:endParaRPr>
          </a:p>
        </p:txBody>
      </p:sp>
      <p:sp>
        <p:nvSpPr>
          <p:cNvPr id="348" name="Google Shape;348;p31"/>
          <p:cNvSpPr txBox="1"/>
          <p:nvPr/>
        </p:nvSpPr>
        <p:spPr>
          <a:xfrm rot="-111819">
            <a:off x="10708072" y="3079317"/>
            <a:ext cx="4178810" cy="7957503"/>
          </a:xfrm>
          <a:prstGeom prst="rect">
            <a:avLst/>
          </a:prstGeom>
          <a:noFill/>
          <a:ln>
            <a:noFill/>
          </a:ln>
        </p:spPr>
        <p:txBody>
          <a:bodyPr anchorCtr="0" anchor="t" bIns="0" lIns="0" spcFirstLastPara="1" rIns="0" wrap="square" tIns="0">
            <a:spAutoFit/>
          </a:bodyPr>
          <a:lstStyle/>
          <a:p>
            <a:pPr indent="0" lvl="0" marL="0" marR="0" rtl="0" algn="just">
              <a:lnSpc>
                <a:spcPct val="311388"/>
              </a:lnSpc>
              <a:spcBef>
                <a:spcPts val="0"/>
              </a:spcBef>
              <a:spcAft>
                <a:spcPts val="0"/>
              </a:spcAft>
              <a:buNone/>
            </a:pPr>
            <a:r>
              <a:t/>
            </a:r>
            <a:endParaRPr i="0" sz="1300" u="none" cap="none" strike="noStrike">
              <a:solidFill>
                <a:schemeClr val="dk1"/>
              </a:solidFill>
              <a:latin typeface="Poppins"/>
              <a:ea typeface="Poppins"/>
              <a:cs typeface="Poppins"/>
              <a:sym typeface="Poppins"/>
            </a:endParaRPr>
          </a:p>
          <a:p>
            <a:pPr indent="0" lvl="0" marL="0" marR="0" rtl="0" algn="just">
              <a:lnSpc>
                <a:spcPct val="139985"/>
              </a:lnSpc>
              <a:spcBef>
                <a:spcPts val="0"/>
              </a:spcBef>
              <a:spcAft>
                <a:spcPts val="0"/>
              </a:spcAft>
              <a:buNone/>
            </a:pPr>
            <a:r>
              <a:rPr i="0" lang="en-US" sz="3504" u="none" cap="none" strike="noStrike">
                <a:solidFill>
                  <a:srgbClr val="000000"/>
                </a:solidFill>
                <a:latin typeface="Poppins"/>
                <a:ea typeface="Poppins"/>
                <a:cs typeface="Poppins"/>
                <a:sym typeface="Poppins"/>
              </a:rPr>
              <a:t>• Manipulation </a:t>
            </a:r>
            <a:endParaRPr sz="900">
              <a:latin typeface="Poppins"/>
              <a:ea typeface="Poppins"/>
              <a:cs typeface="Poppins"/>
              <a:sym typeface="Poppins"/>
            </a:endParaRPr>
          </a:p>
          <a:p>
            <a:pPr indent="0" lvl="0" marL="0" marR="0" rtl="0" algn="just">
              <a:lnSpc>
                <a:spcPct val="139985"/>
              </a:lnSpc>
              <a:spcBef>
                <a:spcPts val="0"/>
              </a:spcBef>
              <a:spcAft>
                <a:spcPts val="0"/>
              </a:spcAft>
              <a:buNone/>
            </a:pPr>
            <a:r>
              <a:rPr i="0" lang="en-US" sz="3504" u="none" cap="none" strike="noStrike">
                <a:solidFill>
                  <a:srgbClr val="000000"/>
                </a:solidFill>
                <a:latin typeface="Poppins"/>
                <a:ea typeface="Poppins"/>
                <a:cs typeface="Poppins"/>
                <a:sym typeface="Poppins"/>
              </a:rPr>
              <a:t>• Anticipation </a:t>
            </a:r>
            <a:endParaRPr sz="900">
              <a:latin typeface="Poppins"/>
              <a:ea typeface="Poppins"/>
              <a:cs typeface="Poppins"/>
              <a:sym typeface="Poppins"/>
            </a:endParaRPr>
          </a:p>
          <a:p>
            <a:pPr indent="0" lvl="0" marL="0" marR="0" rtl="0" algn="just">
              <a:lnSpc>
                <a:spcPct val="139985"/>
              </a:lnSpc>
              <a:spcBef>
                <a:spcPts val="0"/>
              </a:spcBef>
              <a:spcAft>
                <a:spcPts val="0"/>
              </a:spcAft>
              <a:buNone/>
            </a:pPr>
            <a:r>
              <a:rPr i="0" lang="en-US" sz="3504" u="none" cap="none" strike="noStrike">
                <a:solidFill>
                  <a:srgbClr val="000000"/>
                </a:solidFill>
                <a:latin typeface="Poppins"/>
                <a:ea typeface="Poppins"/>
                <a:cs typeface="Poppins"/>
                <a:sym typeface="Poppins"/>
              </a:rPr>
              <a:t>• Regulator </a:t>
            </a:r>
            <a:endParaRPr sz="900">
              <a:latin typeface="Poppins"/>
              <a:ea typeface="Poppins"/>
              <a:cs typeface="Poppins"/>
              <a:sym typeface="Poppins"/>
            </a:endParaRPr>
          </a:p>
          <a:p>
            <a:pPr indent="0" lvl="0" marL="0" marR="0" rtl="0" algn="l">
              <a:lnSpc>
                <a:spcPct val="139985"/>
              </a:lnSpc>
              <a:spcBef>
                <a:spcPts val="0"/>
              </a:spcBef>
              <a:spcAft>
                <a:spcPts val="0"/>
              </a:spcAft>
              <a:buNone/>
            </a:pPr>
            <a:r>
              <a:rPr i="0" lang="en-US" sz="3504" u="none" cap="none" strike="noStrike">
                <a:solidFill>
                  <a:srgbClr val="000000"/>
                </a:solidFill>
                <a:latin typeface="Poppins"/>
                <a:ea typeface="Poppins"/>
                <a:cs typeface="Poppins"/>
                <a:sym typeface="Poppins"/>
              </a:rPr>
              <a:t>• Proposition  </a:t>
            </a:r>
            <a:endParaRPr sz="900">
              <a:latin typeface="Poppins"/>
              <a:ea typeface="Poppins"/>
              <a:cs typeface="Poppins"/>
              <a:sym typeface="Poppins"/>
            </a:endParaRPr>
          </a:p>
          <a:p>
            <a:pPr indent="0" lvl="0" marL="0" marR="0" rtl="0" algn="l">
              <a:lnSpc>
                <a:spcPct val="139985"/>
              </a:lnSpc>
              <a:spcBef>
                <a:spcPts val="0"/>
              </a:spcBef>
              <a:spcAft>
                <a:spcPts val="0"/>
              </a:spcAft>
              <a:buNone/>
            </a:pPr>
            <a:r>
              <a:rPr i="0" lang="en-US" sz="3504" u="none" cap="none" strike="noStrike">
                <a:solidFill>
                  <a:srgbClr val="000000"/>
                </a:solidFill>
                <a:latin typeface="Poppins"/>
                <a:ea typeface="Poppins"/>
                <a:cs typeface="Poppins"/>
                <a:sym typeface="Poppins"/>
              </a:rPr>
              <a:t>• Incredible </a:t>
            </a:r>
            <a:endParaRPr sz="900">
              <a:latin typeface="Poppins"/>
              <a:ea typeface="Poppins"/>
              <a:cs typeface="Poppins"/>
              <a:sym typeface="Poppins"/>
            </a:endParaRPr>
          </a:p>
          <a:p>
            <a:pPr indent="0" lvl="0" marL="0" marR="0" rtl="0" algn="l">
              <a:lnSpc>
                <a:spcPct val="139985"/>
              </a:lnSpc>
              <a:spcBef>
                <a:spcPts val="0"/>
              </a:spcBef>
              <a:spcAft>
                <a:spcPts val="0"/>
              </a:spcAft>
              <a:buNone/>
            </a:pPr>
            <a:r>
              <a:rPr i="0" lang="en-US" sz="3504" u="none" cap="none" strike="noStrike">
                <a:solidFill>
                  <a:srgbClr val="000000"/>
                </a:solidFill>
                <a:latin typeface="Poppins"/>
                <a:ea typeface="Poppins"/>
                <a:cs typeface="Poppins"/>
                <a:sym typeface="Poppins"/>
              </a:rPr>
              <a:t>• Courageous </a:t>
            </a:r>
            <a:endParaRPr sz="900">
              <a:latin typeface="Poppins"/>
              <a:ea typeface="Poppins"/>
              <a:cs typeface="Poppins"/>
              <a:sym typeface="Poppins"/>
            </a:endParaRPr>
          </a:p>
          <a:p>
            <a:pPr indent="0" lvl="0" marL="0" marR="0" rtl="0" algn="l">
              <a:lnSpc>
                <a:spcPct val="139985"/>
              </a:lnSpc>
              <a:spcBef>
                <a:spcPts val="0"/>
              </a:spcBef>
              <a:spcAft>
                <a:spcPts val="0"/>
              </a:spcAft>
              <a:buNone/>
            </a:pPr>
            <a:r>
              <a:rPr i="0" lang="en-US" sz="3504" u="none" cap="none" strike="noStrike">
                <a:solidFill>
                  <a:srgbClr val="000000"/>
                </a:solidFill>
                <a:latin typeface="Poppins"/>
                <a:ea typeface="Poppins"/>
                <a:cs typeface="Poppins"/>
                <a:sym typeface="Poppins"/>
              </a:rPr>
              <a:t>• Triumphant </a:t>
            </a:r>
            <a:endParaRPr sz="900">
              <a:latin typeface="Poppins"/>
              <a:ea typeface="Poppins"/>
              <a:cs typeface="Poppins"/>
              <a:sym typeface="Poppins"/>
            </a:endParaRPr>
          </a:p>
          <a:p>
            <a:pPr indent="0" lvl="0" marL="0" marR="0" rtl="0" algn="l">
              <a:lnSpc>
                <a:spcPct val="139985"/>
              </a:lnSpc>
              <a:spcBef>
                <a:spcPts val="0"/>
              </a:spcBef>
              <a:spcAft>
                <a:spcPts val="0"/>
              </a:spcAft>
              <a:buNone/>
            </a:pPr>
            <a:r>
              <a:rPr i="0" lang="en-US" sz="3504" u="none" cap="none" strike="noStrike">
                <a:solidFill>
                  <a:srgbClr val="000000"/>
                </a:solidFill>
                <a:latin typeface="Poppins"/>
                <a:ea typeface="Poppins"/>
                <a:cs typeface="Poppins"/>
                <a:sym typeface="Poppins"/>
              </a:rPr>
              <a:t>• Additional</a:t>
            </a:r>
            <a:endParaRPr sz="900">
              <a:latin typeface="Poppins"/>
              <a:ea typeface="Poppins"/>
              <a:cs typeface="Poppins"/>
              <a:sym typeface="Poppins"/>
            </a:endParaRPr>
          </a:p>
          <a:p>
            <a:pPr indent="0" lvl="0" marL="0" marR="0" rtl="0" algn="l">
              <a:lnSpc>
                <a:spcPct val="139985"/>
              </a:lnSpc>
              <a:spcBef>
                <a:spcPts val="0"/>
              </a:spcBef>
              <a:spcAft>
                <a:spcPts val="0"/>
              </a:spcAft>
              <a:buNone/>
            </a:pPr>
            <a:r>
              <a:t/>
            </a:r>
            <a:endParaRPr i="0" sz="3504" u="none" cap="none" strike="noStrike">
              <a:solidFill>
                <a:srgbClr val="000000"/>
              </a:solidFill>
              <a:latin typeface="Poppins"/>
              <a:ea typeface="Poppins"/>
              <a:cs typeface="Poppins"/>
              <a:sym typeface="Poppins"/>
            </a:endParaRPr>
          </a:p>
          <a:p>
            <a:pPr indent="0" lvl="0" marL="0" marR="0" rtl="0" algn="just">
              <a:lnSpc>
                <a:spcPct val="139985"/>
              </a:lnSpc>
              <a:spcBef>
                <a:spcPts val="0"/>
              </a:spcBef>
              <a:spcAft>
                <a:spcPts val="0"/>
              </a:spcAft>
              <a:buNone/>
            </a:pPr>
            <a:r>
              <a:t/>
            </a:r>
            <a:endParaRPr i="0" sz="3504" u="none" cap="none" strike="noStrike">
              <a:solidFill>
                <a:srgbClr val="000000"/>
              </a:solidFill>
              <a:latin typeface="Poppins"/>
              <a:ea typeface="Poppins"/>
              <a:cs typeface="Poppins"/>
              <a:sym typeface="Poppins"/>
            </a:endParaRPr>
          </a:p>
        </p:txBody>
      </p:sp>
      <p:sp>
        <p:nvSpPr>
          <p:cNvPr id="349" name="Google Shape;349;p31"/>
          <p:cNvSpPr txBox="1"/>
          <p:nvPr/>
        </p:nvSpPr>
        <p:spPr>
          <a:xfrm rot="-95905">
            <a:off x="9692182" y="2365950"/>
            <a:ext cx="6431503" cy="129291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3500" u="none" cap="none" strike="noStrike">
                <a:solidFill>
                  <a:srgbClr val="000000"/>
                </a:solidFill>
                <a:latin typeface="Poppins"/>
                <a:ea typeface="Poppins"/>
                <a:cs typeface="Poppins"/>
                <a:sym typeface="Poppins"/>
              </a:rPr>
              <a:t>Some examples of telephone game words are:</a:t>
            </a:r>
            <a:endParaRPr sz="900">
              <a:latin typeface="Poppins"/>
              <a:ea typeface="Poppins"/>
              <a:cs typeface="Poppins"/>
              <a:sym typeface="Poppins"/>
            </a:endParaRPr>
          </a:p>
        </p:txBody>
      </p:sp>
      <p:sp>
        <p:nvSpPr>
          <p:cNvPr id="350" name="Google Shape;350;p31"/>
          <p:cNvSpPr txBox="1"/>
          <p:nvPr/>
        </p:nvSpPr>
        <p:spPr>
          <a:xfrm>
            <a:off x="282900" y="9671400"/>
            <a:ext cx="7433700" cy="615600"/>
          </a:xfrm>
          <a:prstGeom prst="rect">
            <a:avLst/>
          </a:prstGeom>
          <a:noFill/>
          <a:ln>
            <a:noFill/>
          </a:ln>
        </p:spPr>
        <p:txBody>
          <a:bodyPr anchorCtr="0" anchor="t" bIns="91425" lIns="91425" spcFirstLastPara="1" rIns="91425" wrap="square" tIns="91425">
            <a:spAutoFit/>
          </a:bodyPr>
          <a:lstStyle/>
          <a:p>
            <a:pPr indent="0" lvl="0" marL="0" rtl="0" algn="l">
              <a:lnSpc>
                <a:spcPct val="140014"/>
              </a:lnSpc>
              <a:spcBef>
                <a:spcPts val="0"/>
              </a:spcBef>
              <a:spcAft>
                <a:spcPts val="0"/>
              </a:spcAft>
              <a:buNone/>
            </a:pPr>
            <a:r>
              <a:rPr lang="en-US" sz="2799">
                <a:solidFill>
                  <a:schemeClr val="dk1"/>
                </a:solidFill>
              </a:rPr>
              <a:t>©2026 Pencil Box Solutions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354" name="Shape 354"/>
        <p:cNvGrpSpPr/>
        <p:nvPr/>
      </p:nvGrpSpPr>
      <p:grpSpPr>
        <a:xfrm>
          <a:off x="0" y="0"/>
          <a:ext cx="0" cy="0"/>
          <a:chOff x="0" y="0"/>
          <a:chExt cx="0" cy="0"/>
        </a:xfrm>
      </p:grpSpPr>
      <p:sp>
        <p:nvSpPr>
          <p:cNvPr id="355" name="Google Shape;355;p32"/>
          <p:cNvSpPr/>
          <p:nvPr/>
        </p:nvSpPr>
        <p:spPr>
          <a:xfrm rot="-105469">
            <a:off x="1071609" y="518597"/>
            <a:ext cx="16144783" cy="9686870"/>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356" name="Google Shape;356;p32"/>
          <p:cNvSpPr txBox="1"/>
          <p:nvPr/>
        </p:nvSpPr>
        <p:spPr>
          <a:xfrm rot="-132564">
            <a:off x="1742545" y="999477"/>
            <a:ext cx="8645527" cy="89404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6455" u="none" cap="none" strike="noStrike">
                <a:solidFill>
                  <a:srgbClr val="000000"/>
                </a:solidFill>
                <a:latin typeface="Poppins"/>
                <a:ea typeface="Poppins"/>
                <a:cs typeface="Poppins"/>
                <a:sym typeface="Poppins"/>
              </a:rPr>
              <a:t>Activity: Telephone</a:t>
            </a:r>
            <a:endParaRPr sz="700">
              <a:latin typeface="Poppins"/>
              <a:ea typeface="Poppins"/>
              <a:cs typeface="Poppins"/>
              <a:sym typeface="Poppins"/>
            </a:endParaRPr>
          </a:p>
        </p:txBody>
      </p:sp>
      <p:sp>
        <p:nvSpPr>
          <p:cNvPr id="357" name="Google Shape;357;p32"/>
          <p:cNvSpPr txBox="1"/>
          <p:nvPr/>
        </p:nvSpPr>
        <p:spPr>
          <a:xfrm rot="-96222">
            <a:off x="1822139" y="2035915"/>
            <a:ext cx="14332114" cy="761757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i="0" lang="en-US" sz="3299" u="none" cap="none" strike="noStrike">
                <a:solidFill>
                  <a:srgbClr val="000000"/>
                </a:solidFill>
                <a:latin typeface="Poppins"/>
                <a:ea typeface="Poppins"/>
                <a:cs typeface="Poppins"/>
                <a:sym typeface="Poppins"/>
              </a:rPr>
              <a:t>Begin with the basic version first, then add a variation.</a:t>
            </a:r>
            <a:endParaRPr sz="700">
              <a:latin typeface="Poppins"/>
              <a:ea typeface="Poppins"/>
              <a:cs typeface="Poppins"/>
              <a:sym typeface="Poppins"/>
            </a:endParaRPr>
          </a:p>
          <a:p>
            <a:pPr indent="0" lvl="0" marL="0" marR="0" rtl="0" algn="l">
              <a:lnSpc>
                <a:spcPct val="140010"/>
              </a:lnSpc>
              <a:spcBef>
                <a:spcPts val="0"/>
              </a:spcBef>
              <a:spcAft>
                <a:spcPts val="0"/>
              </a:spcAft>
              <a:buNone/>
            </a:pPr>
            <a:r>
              <a:t/>
            </a:r>
            <a:endParaRPr i="0" sz="3299" u="none" cap="none" strike="noStrike">
              <a:solidFill>
                <a:srgbClr val="000000"/>
              </a:solidFill>
              <a:latin typeface="Poppins"/>
              <a:ea typeface="Poppins"/>
              <a:cs typeface="Poppins"/>
              <a:sym typeface="Poppins"/>
            </a:endParaRPr>
          </a:p>
          <a:p>
            <a:pPr indent="0" lvl="0" marL="0" marR="0" rtl="0" algn="l">
              <a:lnSpc>
                <a:spcPct val="140010"/>
              </a:lnSpc>
              <a:spcBef>
                <a:spcPts val="0"/>
              </a:spcBef>
              <a:spcAft>
                <a:spcPts val="0"/>
              </a:spcAft>
              <a:buNone/>
            </a:pPr>
            <a:r>
              <a:rPr i="0" lang="en-US" sz="3299" u="none" cap="none" strike="noStrike">
                <a:solidFill>
                  <a:srgbClr val="000000"/>
                </a:solidFill>
                <a:latin typeface="Poppins"/>
                <a:ea typeface="Poppins"/>
                <a:cs typeface="Poppins"/>
                <a:sym typeface="Poppins"/>
              </a:rPr>
              <a:t>Variations:</a:t>
            </a:r>
            <a:endParaRPr sz="700">
              <a:latin typeface="Poppins"/>
              <a:ea typeface="Poppins"/>
              <a:cs typeface="Poppins"/>
              <a:sym typeface="Poppins"/>
            </a:endParaRPr>
          </a:p>
          <a:p>
            <a:pPr indent="0" lvl="0" marL="0" marR="0" rtl="0" algn="l">
              <a:lnSpc>
                <a:spcPct val="140010"/>
              </a:lnSpc>
              <a:spcBef>
                <a:spcPts val="0"/>
              </a:spcBef>
              <a:spcAft>
                <a:spcPts val="0"/>
              </a:spcAft>
              <a:buNone/>
            </a:pPr>
            <a:r>
              <a:rPr b="1" i="0" lang="en-US" sz="3299" u="sng" cap="none" strike="noStrike">
                <a:solidFill>
                  <a:srgbClr val="000000"/>
                </a:solidFill>
                <a:latin typeface="Poppins"/>
                <a:ea typeface="Poppins"/>
                <a:cs typeface="Poppins"/>
                <a:sym typeface="Poppins"/>
              </a:rPr>
              <a:t>Team Telephone Game</a:t>
            </a:r>
            <a:r>
              <a:rPr i="0" lang="en-US" sz="3299" u="none" cap="none" strike="noStrike">
                <a:solidFill>
                  <a:srgbClr val="000000"/>
                </a:solidFill>
                <a:latin typeface="Poppins"/>
                <a:ea typeface="Poppins"/>
                <a:cs typeface="Poppins"/>
                <a:sym typeface="Poppins"/>
              </a:rPr>
              <a:t> The Telephone Game works as a team game, especially if you have a large group. Give both teams the same word or phrase, or let them choose one of their own. The winning team is the one with the ending word or phrase closest to the original. </a:t>
            </a:r>
            <a:endParaRPr sz="700">
              <a:latin typeface="Poppins"/>
              <a:ea typeface="Poppins"/>
              <a:cs typeface="Poppins"/>
              <a:sym typeface="Poppins"/>
            </a:endParaRPr>
          </a:p>
          <a:p>
            <a:pPr indent="0" lvl="0" marL="0" marR="0" rtl="0" algn="l">
              <a:lnSpc>
                <a:spcPct val="140010"/>
              </a:lnSpc>
              <a:spcBef>
                <a:spcPts val="0"/>
              </a:spcBef>
              <a:spcAft>
                <a:spcPts val="0"/>
              </a:spcAft>
              <a:buNone/>
            </a:pPr>
            <a:r>
              <a:rPr b="1" i="0" lang="en-US" sz="3299" u="sng" cap="none" strike="noStrike">
                <a:solidFill>
                  <a:srgbClr val="000000"/>
                </a:solidFill>
                <a:latin typeface="Poppins"/>
                <a:ea typeface="Poppins"/>
                <a:cs typeface="Poppins"/>
                <a:sym typeface="Poppins"/>
              </a:rPr>
              <a:t>Rumors </a:t>
            </a:r>
            <a:r>
              <a:rPr i="0" lang="en-US" sz="3299" u="none" cap="none" strike="noStrike">
                <a:solidFill>
                  <a:srgbClr val="000000"/>
                </a:solidFill>
                <a:latin typeface="Poppins"/>
                <a:ea typeface="Poppins"/>
                <a:cs typeface="Poppins"/>
                <a:sym typeface="Poppins"/>
              </a:rPr>
              <a:t>Rumors is a version of the telephone game where players deliberately change one or two words of the phrase. Rumors is also known as Gossip.</a:t>
            </a:r>
            <a:endParaRPr sz="700">
              <a:latin typeface="Poppins"/>
              <a:ea typeface="Poppins"/>
              <a:cs typeface="Poppins"/>
              <a:sym typeface="Poppins"/>
            </a:endParaRPr>
          </a:p>
        </p:txBody>
      </p:sp>
      <p:sp>
        <p:nvSpPr>
          <p:cNvPr id="358" name="Google Shape;358;p32"/>
          <p:cNvSpPr txBox="1"/>
          <p:nvPr/>
        </p:nvSpPr>
        <p:spPr>
          <a:xfrm rot="-125833">
            <a:off x="10066415" y="719917"/>
            <a:ext cx="7140283" cy="584788"/>
          </a:xfrm>
          <a:prstGeom prst="rect">
            <a:avLst/>
          </a:prstGeom>
          <a:noFill/>
          <a:ln>
            <a:noFill/>
          </a:ln>
        </p:spPr>
        <p:txBody>
          <a:bodyPr anchorCtr="0" anchor="t" bIns="0" lIns="0" spcFirstLastPara="1" rIns="0" wrap="square" tIns="0">
            <a:spAutoFit/>
          </a:bodyPr>
          <a:lstStyle/>
          <a:p>
            <a:pPr indent="0" lvl="0" marL="0" marR="0" rtl="0" algn="ctr">
              <a:lnSpc>
                <a:spcPct val="139979"/>
              </a:lnSpc>
              <a:spcBef>
                <a:spcPts val="0"/>
              </a:spcBef>
              <a:spcAft>
                <a:spcPts val="0"/>
              </a:spcAft>
              <a:buNone/>
            </a:pPr>
            <a:r>
              <a:rPr i="0" lang="en-US" sz="3800" u="none" cap="none" strike="noStrike">
                <a:solidFill>
                  <a:srgbClr val="000000"/>
                </a:solidFill>
                <a:latin typeface="Poppins"/>
                <a:ea typeface="Poppins"/>
                <a:cs typeface="Poppins"/>
                <a:sym typeface="Poppins"/>
              </a:rPr>
              <a:t>(upper elementary version)</a:t>
            </a:r>
            <a:endParaRPr sz="400">
              <a:latin typeface="Poppins"/>
              <a:ea typeface="Poppins"/>
              <a:cs typeface="Poppins"/>
              <a:sym typeface="Poppins"/>
            </a:endParaRPr>
          </a:p>
        </p:txBody>
      </p:sp>
      <p:sp>
        <p:nvSpPr>
          <p:cNvPr id="359" name="Google Shape;359;p32"/>
          <p:cNvSpPr txBox="1"/>
          <p:nvPr/>
        </p:nvSpPr>
        <p:spPr>
          <a:xfrm>
            <a:off x="12472975" y="9541200"/>
            <a:ext cx="5426400" cy="615600"/>
          </a:xfrm>
          <a:prstGeom prst="rect">
            <a:avLst/>
          </a:prstGeom>
          <a:noFill/>
          <a:ln>
            <a:noFill/>
          </a:ln>
        </p:spPr>
        <p:txBody>
          <a:bodyPr anchorCtr="0" anchor="t" bIns="91425" lIns="91425" spcFirstLastPara="1" rIns="91425" wrap="square" tIns="91425">
            <a:spAutoFit/>
          </a:bodyPr>
          <a:lstStyle/>
          <a:p>
            <a:pPr indent="0" lvl="0" marL="0" rtl="0" algn="l">
              <a:lnSpc>
                <a:spcPct val="140014"/>
              </a:lnSpc>
              <a:spcBef>
                <a:spcPts val="0"/>
              </a:spcBef>
              <a:spcAft>
                <a:spcPts val="0"/>
              </a:spcAft>
              <a:buNone/>
            </a:pPr>
            <a:r>
              <a:rPr lang="en-US" sz="2799">
                <a:solidFill>
                  <a:schemeClr val="dk1"/>
                </a:solidFill>
              </a:rPr>
              <a:t>©2026 Pencil Box Solutions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363" name="Shape 363"/>
        <p:cNvGrpSpPr/>
        <p:nvPr/>
      </p:nvGrpSpPr>
      <p:grpSpPr>
        <a:xfrm>
          <a:off x="0" y="0"/>
          <a:ext cx="0" cy="0"/>
          <a:chOff x="0" y="0"/>
          <a:chExt cx="0" cy="0"/>
        </a:xfrm>
      </p:grpSpPr>
      <p:sp>
        <p:nvSpPr>
          <p:cNvPr id="364" name="Google Shape;364;p33"/>
          <p:cNvSpPr/>
          <p:nvPr/>
        </p:nvSpPr>
        <p:spPr>
          <a:xfrm rot="-105469">
            <a:off x="1071609" y="45383"/>
            <a:ext cx="16144783" cy="10196234"/>
          </a:xfrm>
          <a:custGeom>
            <a:rect b="b" l="l" r="r" t="t"/>
            <a:pathLst>
              <a:path extrusionOk="0" h="10196234" w="16144783">
                <a:moveTo>
                  <a:pt x="0" y="0"/>
                </a:moveTo>
                <a:lnTo>
                  <a:pt x="16144782" y="0"/>
                </a:lnTo>
                <a:lnTo>
                  <a:pt x="16144782" y="10196234"/>
                </a:lnTo>
                <a:lnTo>
                  <a:pt x="0" y="10196234"/>
                </a:lnTo>
                <a:lnTo>
                  <a:pt x="0" y="0"/>
                </a:lnTo>
                <a:close/>
              </a:path>
            </a:pathLst>
          </a:custGeom>
          <a:blipFill rotWithShape="1">
            <a:blip r:embed="rId3">
              <a:alphaModFix/>
            </a:blip>
            <a:stretch>
              <a:fillRect b="0" l="-2629" r="-2629" t="0"/>
            </a:stretch>
          </a:blipFill>
          <a:ln>
            <a:noFill/>
          </a:ln>
        </p:spPr>
      </p:sp>
      <p:sp>
        <p:nvSpPr>
          <p:cNvPr id="365" name="Google Shape;365;p33"/>
          <p:cNvSpPr txBox="1"/>
          <p:nvPr/>
        </p:nvSpPr>
        <p:spPr>
          <a:xfrm rot="-132564">
            <a:off x="1254204" y="402816"/>
            <a:ext cx="8645527" cy="99103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Activity: Telephone</a:t>
            </a:r>
            <a:endParaRPr>
              <a:latin typeface="Poppins"/>
              <a:ea typeface="Poppins"/>
              <a:cs typeface="Poppins"/>
              <a:sym typeface="Poppins"/>
            </a:endParaRPr>
          </a:p>
        </p:txBody>
      </p:sp>
      <p:sp>
        <p:nvSpPr>
          <p:cNvPr id="366" name="Google Shape;366;p33"/>
          <p:cNvSpPr txBox="1"/>
          <p:nvPr/>
        </p:nvSpPr>
        <p:spPr>
          <a:xfrm rot="-96222">
            <a:off x="1817743" y="1490901"/>
            <a:ext cx="14332114" cy="8580949"/>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i="0" lang="en-US" sz="3399" u="none" cap="none" strike="noStrike">
                <a:solidFill>
                  <a:srgbClr val="000000"/>
                </a:solidFill>
                <a:latin typeface="Poppins"/>
                <a:ea typeface="Poppins"/>
                <a:cs typeface="Poppins"/>
                <a:sym typeface="Poppins"/>
              </a:rPr>
              <a:t>Good Telephone Game sentences include famous quotes, or sentences containing multiple numbers and colors. </a:t>
            </a:r>
            <a:endParaRPr sz="800">
              <a:latin typeface="Poppins"/>
              <a:ea typeface="Poppins"/>
              <a:cs typeface="Poppins"/>
              <a:sym typeface="Poppins"/>
            </a:endParaRPr>
          </a:p>
          <a:p>
            <a:pPr indent="0" lvl="0" marL="0" marR="0" rtl="0" algn="l">
              <a:lnSpc>
                <a:spcPct val="140010"/>
              </a:lnSpc>
              <a:spcBef>
                <a:spcPts val="0"/>
              </a:spcBef>
              <a:spcAft>
                <a:spcPts val="0"/>
              </a:spcAft>
              <a:buNone/>
            </a:pPr>
            <a:r>
              <a:t/>
            </a:r>
            <a:endParaRPr i="0" sz="3399" u="none" cap="none" strike="noStrike">
              <a:solidFill>
                <a:srgbClr val="000000"/>
              </a:solidFill>
              <a:latin typeface="Poppins"/>
              <a:ea typeface="Poppins"/>
              <a:cs typeface="Poppins"/>
              <a:sym typeface="Poppins"/>
            </a:endParaRPr>
          </a:p>
          <a:p>
            <a:pPr indent="0" lvl="0" marL="0" marR="0" rtl="0" algn="l">
              <a:lnSpc>
                <a:spcPct val="140010"/>
              </a:lnSpc>
              <a:spcBef>
                <a:spcPts val="0"/>
              </a:spcBef>
              <a:spcAft>
                <a:spcPts val="0"/>
              </a:spcAft>
              <a:buNone/>
            </a:pPr>
            <a:r>
              <a:rPr i="0" lang="en-US" sz="3399" u="none" cap="none" strike="noStrike">
                <a:solidFill>
                  <a:srgbClr val="000000"/>
                </a:solidFill>
                <a:latin typeface="Poppins"/>
                <a:ea typeface="Poppins"/>
                <a:cs typeface="Poppins"/>
                <a:sym typeface="Poppins"/>
              </a:rPr>
              <a:t>Remember that a Telephone Game sentence should be fairly easy to misinterpret. Also, try to use sentences with alliteration. </a:t>
            </a:r>
            <a:endParaRPr sz="800">
              <a:latin typeface="Poppins"/>
              <a:ea typeface="Poppins"/>
              <a:cs typeface="Poppins"/>
              <a:sym typeface="Poppins"/>
            </a:endParaRPr>
          </a:p>
          <a:p>
            <a:pPr indent="0" lvl="0" marL="0" marR="0" rtl="0" algn="l">
              <a:lnSpc>
                <a:spcPct val="140010"/>
              </a:lnSpc>
              <a:spcBef>
                <a:spcPts val="0"/>
              </a:spcBef>
              <a:spcAft>
                <a:spcPts val="0"/>
              </a:spcAft>
              <a:buNone/>
            </a:pPr>
            <a:r>
              <a:rPr i="0" lang="en-US" sz="3399" u="none" cap="none" strike="noStrike">
                <a:solidFill>
                  <a:srgbClr val="000000"/>
                </a:solidFill>
                <a:latin typeface="Poppins"/>
                <a:ea typeface="Poppins"/>
                <a:cs typeface="Poppins"/>
                <a:sym typeface="Poppins"/>
              </a:rPr>
              <a:t>• Two tiny toads ate fat flying flies. </a:t>
            </a:r>
            <a:endParaRPr sz="800">
              <a:latin typeface="Poppins"/>
              <a:ea typeface="Poppins"/>
              <a:cs typeface="Poppins"/>
              <a:sym typeface="Poppins"/>
            </a:endParaRPr>
          </a:p>
          <a:p>
            <a:pPr indent="0" lvl="0" marL="0" marR="0" rtl="0" algn="l">
              <a:lnSpc>
                <a:spcPct val="140010"/>
              </a:lnSpc>
              <a:spcBef>
                <a:spcPts val="0"/>
              </a:spcBef>
              <a:spcAft>
                <a:spcPts val="0"/>
              </a:spcAft>
              <a:buNone/>
            </a:pPr>
            <a:r>
              <a:rPr i="0" lang="en-US" sz="3399" u="none" cap="none" strike="noStrike">
                <a:solidFill>
                  <a:srgbClr val="000000"/>
                </a:solidFill>
                <a:latin typeface="Poppins"/>
                <a:ea typeface="Poppins"/>
                <a:cs typeface="Poppins"/>
                <a:sym typeface="Poppins"/>
              </a:rPr>
              <a:t>• The funny bunny hid the colored candy in the colored can. </a:t>
            </a:r>
            <a:endParaRPr sz="800">
              <a:latin typeface="Poppins"/>
              <a:ea typeface="Poppins"/>
              <a:cs typeface="Poppins"/>
              <a:sym typeface="Poppins"/>
            </a:endParaRPr>
          </a:p>
          <a:p>
            <a:pPr indent="0" lvl="0" marL="0" marR="0" rtl="0" algn="l">
              <a:lnSpc>
                <a:spcPct val="140010"/>
              </a:lnSpc>
              <a:spcBef>
                <a:spcPts val="0"/>
              </a:spcBef>
              <a:spcAft>
                <a:spcPts val="0"/>
              </a:spcAft>
              <a:buNone/>
            </a:pPr>
            <a:r>
              <a:rPr i="0" lang="en-US" sz="3399" u="none" cap="none" strike="noStrike">
                <a:solidFill>
                  <a:srgbClr val="000000"/>
                </a:solidFill>
                <a:latin typeface="Poppins"/>
                <a:ea typeface="Poppins"/>
                <a:cs typeface="Poppins"/>
                <a:sym typeface="Poppins"/>
              </a:rPr>
              <a:t>• The queen sat on her throne and ate thorny kumquats. </a:t>
            </a:r>
            <a:endParaRPr sz="800">
              <a:latin typeface="Poppins"/>
              <a:ea typeface="Poppins"/>
              <a:cs typeface="Poppins"/>
              <a:sym typeface="Poppins"/>
            </a:endParaRPr>
          </a:p>
          <a:p>
            <a:pPr indent="0" lvl="0" marL="0" marR="0" rtl="0" algn="l">
              <a:lnSpc>
                <a:spcPct val="140010"/>
              </a:lnSpc>
              <a:spcBef>
                <a:spcPts val="0"/>
              </a:spcBef>
              <a:spcAft>
                <a:spcPts val="0"/>
              </a:spcAft>
              <a:buNone/>
            </a:pPr>
            <a:r>
              <a:rPr i="0" lang="en-US" sz="3399" u="none" cap="none" strike="noStrike">
                <a:solidFill>
                  <a:srgbClr val="000000"/>
                </a:solidFill>
                <a:latin typeface="Poppins"/>
                <a:ea typeface="Poppins"/>
                <a:cs typeface="Poppins"/>
                <a:sym typeface="Poppins"/>
              </a:rPr>
              <a:t>• Many maids mop motels.  </a:t>
            </a:r>
            <a:endParaRPr sz="800">
              <a:latin typeface="Poppins"/>
              <a:ea typeface="Poppins"/>
              <a:cs typeface="Poppins"/>
              <a:sym typeface="Poppins"/>
            </a:endParaRPr>
          </a:p>
          <a:p>
            <a:pPr indent="0" lvl="0" marL="0" marR="0" rtl="0" algn="l">
              <a:lnSpc>
                <a:spcPct val="140010"/>
              </a:lnSpc>
              <a:spcBef>
                <a:spcPts val="0"/>
              </a:spcBef>
              <a:spcAft>
                <a:spcPts val="0"/>
              </a:spcAft>
              <a:buNone/>
            </a:pPr>
            <a:r>
              <a:rPr i="0" lang="en-US" sz="3399" u="none" cap="none" strike="noStrike">
                <a:solidFill>
                  <a:srgbClr val="000000"/>
                </a:solidFill>
                <a:latin typeface="Poppins"/>
                <a:ea typeface="Poppins"/>
                <a:cs typeface="Poppins"/>
                <a:sym typeface="Poppins"/>
              </a:rPr>
              <a:t>• Dogs dig holes for big bones. </a:t>
            </a:r>
            <a:endParaRPr sz="800">
              <a:latin typeface="Poppins"/>
              <a:ea typeface="Poppins"/>
              <a:cs typeface="Poppins"/>
              <a:sym typeface="Poppins"/>
            </a:endParaRPr>
          </a:p>
          <a:p>
            <a:pPr indent="0" lvl="0" marL="0" marR="0" rtl="0" algn="l">
              <a:lnSpc>
                <a:spcPct val="140010"/>
              </a:lnSpc>
              <a:spcBef>
                <a:spcPts val="0"/>
              </a:spcBef>
              <a:spcAft>
                <a:spcPts val="0"/>
              </a:spcAft>
              <a:buNone/>
            </a:pPr>
            <a:r>
              <a:rPr i="0" lang="en-US" sz="3399" u="none" cap="none" strike="noStrike">
                <a:solidFill>
                  <a:srgbClr val="000000"/>
                </a:solidFill>
                <a:latin typeface="Poppins"/>
                <a:ea typeface="Poppins"/>
                <a:cs typeface="Poppins"/>
                <a:sym typeface="Poppins"/>
              </a:rPr>
              <a:t>• A bunch of yellow bananas launched on a blue boat. </a:t>
            </a:r>
            <a:endParaRPr sz="800">
              <a:latin typeface="Poppins"/>
              <a:ea typeface="Poppins"/>
              <a:cs typeface="Poppins"/>
              <a:sym typeface="Poppins"/>
            </a:endParaRPr>
          </a:p>
          <a:p>
            <a:pPr indent="0" lvl="0" marL="0" marR="0" rtl="0" algn="l">
              <a:lnSpc>
                <a:spcPct val="140010"/>
              </a:lnSpc>
              <a:spcBef>
                <a:spcPts val="0"/>
              </a:spcBef>
              <a:spcAft>
                <a:spcPts val="0"/>
              </a:spcAft>
              <a:buNone/>
            </a:pPr>
            <a:r>
              <a:rPr i="0" lang="en-US" sz="3399" u="none" cap="none" strike="noStrike">
                <a:solidFill>
                  <a:srgbClr val="000000"/>
                </a:solidFill>
                <a:latin typeface="Poppins"/>
                <a:ea typeface="Poppins"/>
                <a:cs typeface="Poppins"/>
                <a:sym typeface="Poppins"/>
              </a:rPr>
              <a:t>• Twelve tumbling purple people pulled turnips. </a:t>
            </a:r>
            <a:endParaRPr sz="800">
              <a:latin typeface="Poppins"/>
              <a:ea typeface="Poppins"/>
              <a:cs typeface="Poppins"/>
              <a:sym typeface="Poppins"/>
            </a:endParaRPr>
          </a:p>
        </p:txBody>
      </p:sp>
      <p:sp>
        <p:nvSpPr>
          <p:cNvPr id="367" name="Google Shape;367;p33"/>
          <p:cNvSpPr txBox="1"/>
          <p:nvPr/>
        </p:nvSpPr>
        <p:spPr>
          <a:xfrm rot="-125833">
            <a:off x="9924145" y="366970"/>
            <a:ext cx="7140283" cy="600400"/>
          </a:xfrm>
          <a:prstGeom prst="rect">
            <a:avLst/>
          </a:prstGeom>
          <a:noFill/>
          <a:ln>
            <a:noFill/>
          </a:ln>
        </p:spPr>
        <p:txBody>
          <a:bodyPr anchorCtr="0" anchor="t" bIns="0" lIns="0" spcFirstLastPara="1" rIns="0" wrap="square" tIns="0">
            <a:spAutoFit/>
          </a:bodyPr>
          <a:lstStyle/>
          <a:p>
            <a:pPr indent="0" lvl="0" marL="0" marR="0" rtl="0" algn="ctr">
              <a:lnSpc>
                <a:spcPct val="139979"/>
              </a:lnSpc>
              <a:spcBef>
                <a:spcPts val="0"/>
              </a:spcBef>
              <a:spcAft>
                <a:spcPts val="0"/>
              </a:spcAft>
              <a:buNone/>
            </a:pPr>
            <a:r>
              <a:rPr i="0" lang="en-US" sz="3900" u="none" cap="none" strike="noStrike">
                <a:solidFill>
                  <a:srgbClr val="000000"/>
                </a:solidFill>
                <a:latin typeface="Poppins"/>
                <a:ea typeface="Poppins"/>
                <a:cs typeface="Poppins"/>
                <a:sym typeface="Poppins"/>
              </a:rPr>
              <a:t>(upper elementary version)</a:t>
            </a:r>
            <a:endParaRPr sz="500">
              <a:latin typeface="Poppins"/>
              <a:ea typeface="Poppins"/>
              <a:cs typeface="Poppins"/>
              <a:sym typeface="Poppins"/>
            </a:endParaRPr>
          </a:p>
        </p:txBody>
      </p:sp>
      <p:sp>
        <p:nvSpPr>
          <p:cNvPr id="368" name="Google Shape;368;p33"/>
          <p:cNvSpPr txBox="1"/>
          <p:nvPr/>
        </p:nvSpPr>
        <p:spPr>
          <a:xfrm>
            <a:off x="13578850" y="9438325"/>
            <a:ext cx="4709100" cy="615600"/>
          </a:xfrm>
          <a:prstGeom prst="rect">
            <a:avLst/>
          </a:prstGeom>
          <a:noFill/>
          <a:ln>
            <a:noFill/>
          </a:ln>
        </p:spPr>
        <p:txBody>
          <a:bodyPr anchorCtr="0" anchor="t" bIns="91425" lIns="91425" spcFirstLastPara="1" rIns="91425" wrap="square" tIns="91425">
            <a:spAutoFit/>
          </a:bodyPr>
          <a:lstStyle/>
          <a:p>
            <a:pPr indent="0" lvl="0" marL="0" rtl="0" algn="l">
              <a:lnSpc>
                <a:spcPct val="140014"/>
              </a:lnSpc>
              <a:spcBef>
                <a:spcPts val="0"/>
              </a:spcBef>
              <a:spcAft>
                <a:spcPts val="0"/>
              </a:spcAft>
              <a:buNone/>
            </a:pPr>
            <a:r>
              <a:rPr lang="en-US" sz="2799">
                <a:solidFill>
                  <a:schemeClr val="dk1"/>
                </a:solidFill>
              </a:rPr>
              <a:t>©2026 Pencil Box Solutions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372" name="Shape 372"/>
        <p:cNvGrpSpPr/>
        <p:nvPr/>
      </p:nvGrpSpPr>
      <p:grpSpPr>
        <a:xfrm>
          <a:off x="0" y="0"/>
          <a:ext cx="0" cy="0"/>
          <a:chOff x="0" y="0"/>
          <a:chExt cx="0" cy="0"/>
        </a:xfrm>
      </p:grpSpPr>
      <p:sp>
        <p:nvSpPr>
          <p:cNvPr id="373" name="Google Shape;373;p34"/>
          <p:cNvSpPr/>
          <p:nvPr/>
        </p:nvSpPr>
        <p:spPr>
          <a:xfrm rot="-105469">
            <a:off x="1985431" y="1014568"/>
            <a:ext cx="14830321" cy="8898193"/>
          </a:xfrm>
          <a:custGeom>
            <a:rect b="b" l="l" r="r" t="t"/>
            <a:pathLst>
              <a:path extrusionOk="0" h="8898193" w="14830321">
                <a:moveTo>
                  <a:pt x="0" y="0"/>
                </a:moveTo>
                <a:lnTo>
                  <a:pt x="14830321" y="0"/>
                </a:lnTo>
                <a:lnTo>
                  <a:pt x="14830321" y="8898193"/>
                </a:lnTo>
                <a:lnTo>
                  <a:pt x="0" y="8898193"/>
                </a:lnTo>
                <a:lnTo>
                  <a:pt x="0" y="0"/>
                </a:lnTo>
                <a:close/>
              </a:path>
            </a:pathLst>
          </a:custGeom>
          <a:blipFill rotWithShape="1">
            <a:blip r:embed="rId3">
              <a:alphaModFix/>
            </a:blip>
            <a:stretch>
              <a:fillRect b="0" l="0" r="0" t="0"/>
            </a:stretch>
          </a:blipFill>
          <a:ln>
            <a:noFill/>
          </a:ln>
        </p:spPr>
      </p:sp>
      <p:sp>
        <p:nvSpPr>
          <p:cNvPr id="374" name="Google Shape;374;p34"/>
          <p:cNvSpPr txBox="1"/>
          <p:nvPr/>
        </p:nvSpPr>
        <p:spPr>
          <a:xfrm rot="-114638">
            <a:off x="2945141" y="3828807"/>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Four</a:t>
            </a:r>
            <a:endParaRPr/>
          </a:p>
        </p:txBody>
      </p:sp>
      <p:sp>
        <p:nvSpPr>
          <p:cNvPr id="375" name="Google Shape;375;p34"/>
          <p:cNvSpPr/>
          <p:nvPr/>
        </p:nvSpPr>
        <p:spPr>
          <a:xfrm>
            <a:off x="13004746" y="4381867"/>
            <a:ext cx="4106317" cy="5484464"/>
          </a:xfrm>
          <a:custGeom>
            <a:rect b="b" l="l" r="r" t="t"/>
            <a:pathLst>
              <a:path extrusionOk="0" h="5484464" w="4106317">
                <a:moveTo>
                  <a:pt x="0" y="0"/>
                </a:moveTo>
                <a:lnTo>
                  <a:pt x="4106317" y="0"/>
                </a:lnTo>
                <a:lnTo>
                  <a:pt x="4106317" y="5484464"/>
                </a:lnTo>
                <a:lnTo>
                  <a:pt x="0" y="5484464"/>
                </a:lnTo>
                <a:lnTo>
                  <a:pt x="0" y="0"/>
                </a:lnTo>
                <a:close/>
              </a:path>
            </a:pathLst>
          </a:custGeom>
          <a:blipFill rotWithShape="1">
            <a:blip r:embed="rId4">
              <a:alphaModFix/>
            </a:blip>
            <a:stretch>
              <a:fillRect b="0" l="0" r="0" t="0"/>
            </a:stretch>
          </a:blipFill>
          <a:ln>
            <a:noFill/>
          </a:ln>
        </p:spPr>
      </p:sp>
      <p:grpSp>
        <p:nvGrpSpPr>
          <p:cNvPr id="376" name="Google Shape;376;p34"/>
          <p:cNvGrpSpPr/>
          <p:nvPr/>
        </p:nvGrpSpPr>
        <p:grpSpPr>
          <a:xfrm>
            <a:off x="4368899" y="1615921"/>
            <a:ext cx="8305362" cy="1604868"/>
            <a:chOff x="0" y="0"/>
            <a:chExt cx="11073817" cy="2139824"/>
          </a:xfrm>
        </p:grpSpPr>
        <p:grpSp>
          <p:nvGrpSpPr>
            <p:cNvPr id="377" name="Google Shape;377;p34"/>
            <p:cNvGrpSpPr/>
            <p:nvPr/>
          </p:nvGrpSpPr>
          <p:grpSpPr>
            <a:xfrm rot="-102414">
              <a:off x="24544" y="163793"/>
              <a:ext cx="11024728" cy="1812239"/>
              <a:chOff x="0" y="0"/>
              <a:chExt cx="11797642" cy="1939290"/>
            </a:xfrm>
          </p:grpSpPr>
          <p:sp>
            <p:nvSpPr>
              <p:cNvPr id="378" name="Google Shape;378;p34"/>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4"/>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0" name="Google Shape;380;p34"/>
            <p:cNvSpPr txBox="1"/>
            <p:nvPr/>
          </p:nvSpPr>
          <p:spPr>
            <a:xfrm rot="-102414">
              <a:off x="366700" y="536064"/>
              <a:ext cx="10343820" cy="118194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FFFFFF"/>
                  </a:solidFill>
                  <a:latin typeface="Arial"/>
                  <a:ea typeface="Arial"/>
                  <a:cs typeface="Arial"/>
                  <a:sym typeface="Arial"/>
                </a:rPr>
                <a:t>Week Four</a:t>
              </a:r>
              <a:endParaRPr/>
            </a:p>
          </p:txBody>
        </p:sp>
      </p:grpSp>
      <p:sp>
        <p:nvSpPr>
          <p:cNvPr id="381" name="Google Shape;381;p34"/>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385" name="Shape 385"/>
        <p:cNvGrpSpPr/>
        <p:nvPr/>
      </p:nvGrpSpPr>
      <p:grpSpPr>
        <a:xfrm>
          <a:off x="0" y="0"/>
          <a:ext cx="0" cy="0"/>
          <a:chOff x="0" y="0"/>
          <a:chExt cx="0" cy="0"/>
        </a:xfrm>
      </p:grpSpPr>
      <p:sp>
        <p:nvSpPr>
          <p:cNvPr id="386" name="Google Shape;386;p35"/>
          <p:cNvSpPr/>
          <p:nvPr/>
        </p:nvSpPr>
        <p:spPr>
          <a:xfrm>
            <a:off x="2761063" y="326989"/>
            <a:ext cx="12765875" cy="9682587"/>
          </a:xfrm>
          <a:custGeom>
            <a:rect b="b" l="l" r="r" t="t"/>
            <a:pathLst>
              <a:path extrusionOk="0" h="9682587" w="12765875">
                <a:moveTo>
                  <a:pt x="0" y="0"/>
                </a:moveTo>
                <a:lnTo>
                  <a:pt x="12765874" y="0"/>
                </a:lnTo>
                <a:lnTo>
                  <a:pt x="12765874" y="9682587"/>
                </a:lnTo>
                <a:lnTo>
                  <a:pt x="0" y="9682587"/>
                </a:lnTo>
                <a:lnTo>
                  <a:pt x="0" y="0"/>
                </a:lnTo>
                <a:close/>
              </a:path>
            </a:pathLst>
          </a:custGeom>
          <a:blipFill rotWithShape="1">
            <a:blip r:embed="rId3">
              <a:alphaModFix/>
            </a:blip>
            <a:stretch>
              <a:fillRect b="0" l="-13206" r="-13206" t="0"/>
            </a:stretch>
          </a:blipFill>
          <a:ln>
            <a:noFill/>
          </a:ln>
        </p:spPr>
      </p:sp>
      <p:sp>
        <p:nvSpPr>
          <p:cNvPr id="387" name="Google Shape;387;p35"/>
          <p:cNvSpPr txBox="1"/>
          <p:nvPr/>
        </p:nvSpPr>
        <p:spPr>
          <a:xfrm>
            <a:off x="3139245" y="1649023"/>
            <a:ext cx="12009600" cy="80256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i="0" lang="en-US" sz="3386" u="none" cap="none" strike="noStrike">
                <a:solidFill>
                  <a:srgbClr val="000000"/>
                </a:solidFill>
                <a:latin typeface="Patrick Hand"/>
                <a:ea typeface="Patrick Hand"/>
                <a:cs typeface="Patrick Hand"/>
                <a:sym typeface="Patrick Hand"/>
              </a:rPr>
              <a:t>Good morning, everyone!</a:t>
            </a:r>
            <a:endParaRPr sz="1200">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386" u="none" cap="none" strike="noStrike">
                <a:solidFill>
                  <a:srgbClr val="000000"/>
                </a:solidFill>
                <a:latin typeface="Patrick Hand"/>
                <a:ea typeface="Patrick Hand"/>
                <a:cs typeface="Patrick Hand"/>
                <a:sym typeface="Patrick Hand"/>
              </a:rPr>
              <a:t> Today we’re going to think about something small that makes a big difference and that is our words. Words can lift people up or tear them down, and we get to choose which kind we use. Kind and encouraging words can make someone feel strong, noticed, and included. Hurtful words can do the opposite, they can stick and sting, even long after they’re spoken. When we use our words to help, include, and cheer others on, we make our classroom and our world a better place. Let’s look for ways today to surprise someone with kindness, not because we have to, but because we can.</a:t>
            </a:r>
            <a:endParaRPr sz="1200">
              <a:latin typeface="Patrick Hand"/>
              <a:ea typeface="Patrick Hand"/>
              <a:cs typeface="Patrick Hand"/>
              <a:sym typeface="Patrick Hand"/>
            </a:endParaRPr>
          </a:p>
          <a:p>
            <a:pPr indent="0" lvl="0" marL="0" marR="0" rtl="0" algn="l">
              <a:lnSpc>
                <a:spcPct val="159983"/>
              </a:lnSpc>
              <a:spcBef>
                <a:spcPts val="0"/>
              </a:spcBef>
              <a:spcAft>
                <a:spcPts val="0"/>
              </a:spcAft>
              <a:buNone/>
            </a:pPr>
            <a:r>
              <a:t/>
            </a:r>
            <a:endParaRPr i="0" sz="3386" u="none" cap="none" strike="noStrike">
              <a:solidFill>
                <a:srgbClr val="000000"/>
              </a:solidFill>
              <a:latin typeface="Patrick Hand"/>
              <a:ea typeface="Patrick Hand"/>
              <a:cs typeface="Patrick Hand"/>
              <a:sym typeface="Patrick Hand"/>
            </a:endParaRPr>
          </a:p>
        </p:txBody>
      </p:sp>
      <p:sp>
        <p:nvSpPr>
          <p:cNvPr id="388" name="Google Shape;388;p35"/>
          <p:cNvSpPr txBox="1"/>
          <p:nvPr/>
        </p:nvSpPr>
        <p:spPr>
          <a:xfrm>
            <a:off x="5657216" y="440031"/>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Four</a:t>
            </a:r>
            <a:endParaRPr/>
          </a:p>
        </p:txBody>
      </p:sp>
      <p:sp>
        <p:nvSpPr>
          <p:cNvPr id="389" name="Google Shape;389;p35"/>
          <p:cNvSpPr txBox="1"/>
          <p:nvPr/>
        </p:nvSpPr>
        <p:spPr>
          <a:xfrm>
            <a:off x="152400" y="9749875"/>
            <a:ext cx="96204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393" name="Shape 393"/>
        <p:cNvGrpSpPr/>
        <p:nvPr/>
      </p:nvGrpSpPr>
      <p:grpSpPr>
        <a:xfrm>
          <a:off x="0" y="0"/>
          <a:ext cx="0" cy="0"/>
          <a:chOff x="0" y="0"/>
          <a:chExt cx="0" cy="0"/>
        </a:xfrm>
      </p:grpSpPr>
      <p:sp>
        <p:nvSpPr>
          <p:cNvPr id="394" name="Google Shape;394;p36"/>
          <p:cNvSpPr/>
          <p:nvPr/>
        </p:nvSpPr>
        <p:spPr>
          <a:xfrm rot="127496">
            <a:off x="1039922" y="540909"/>
            <a:ext cx="15698378" cy="10191208"/>
          </a:xfrm>
          <a:custGeom>
            <a:rect b="b" l="l" r="r" t="t"/>
            <a:pathLst>
              <a:path extrusionOk="0" h="10191208" w="15698378">
                <a:moveTo>
                  <a:pt x="0" y="0"/>
                </a:moveTo>
                <a:lnTo>
                  <a:pt x="15698378" y="0"/>
                </a:lnTo>
                <a:lnTo>
                  <a:pt x="15698378" y="10191208"/>
                </a:lnTo>
                <a:lnTo>
                  <a:pt x="0" y="10191208"/>
                </a:lnTo>
                <a:lnTo>
                  <a:pt x="0" y="0"/>
                </a:lnTo>
                <a:close/>
              </a:path>
            </a:pathLst>
          </a:custGeom>
          <a:blipFill rotWithShape="1">
            <a:blip r:embed="rId3">
              <a:alphaModFix/>
            </a:blip>
            <a:stretch>
              <a:fillRect b="0" l="-4099" r="-4099" t="0"/>
            </a:stretch>
          </a:blipFill>
          <a:ln>
            <a:noFill/>
          </a:ln>
        </p:spPr>
      </p:sp>
      <p:grpSp>
        <p:nvGrpSpPr>
          <p:cNvPr id="395" name="Google Shape;395;p36"/>
          <p:cNvGrpSpPr/>
          <p:nvPr/>
        </p:nvGrpSpPr>
        <p:grpSpPr>
          <a:xfrm rot="479477">
            <a:off x="9315035" y="2598957"/>
            <a:ext cx="5610702" cy="6516705"/>
            <a:chOff x="0" y="0"/>
            <a:chExt cx="5466080" cy="6348730"/>
          </a:xfrm>
        </p:grpSpPr>
        <p:sp>
          <p:nvSpPr>
            <p:cNvPr id="396" name="Google Shape;396;p36"/>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36"/>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0" l="-28125" r="-42538"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6"/>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6"/>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0" name="Google Shape;400;p36"/>
          <p:cNvSpPr txBox="1"/>
          <p:nvPr/>
        </p:nvSpPr>
        <p:spPr>
          <a:xfrm rot="267583">
            <a:off x="1922251" y="2157359"/>
            <a:ext cx="7021760" cy="4701421"/>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11313" u="sng" cap="none" strike="noStrike">
                <a:solidFill>
                  <a:schemeClr val="hlink"/>
                </a:solidFill>
                <a:latin typeface="Poppins"/>
                <a:ea typeface="Poppins"/>
                <a:cs typeface="Poppins"/>
                <a:sym typeface="Poppins"/>
                <a:hlinkClick r:id="rId5"/>
              </a:rPr>
              <a:t>Our Words</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11313" u="sng" cap="none" strike="noStrike">
                <a:solidFill>
                  <a:schemeClr val="hlink"/>
                </a:solidFill>
                <a:latin typeface="Poppins"/>
                <a:ea typeface="Poppins"/>
                <a:cs typeface="Poppins"/>
                <a:sym typeface="Poppins"/>
                <a:hlinkClick r:id="rId6"/>
              </a:rPr>
              <a:t>Matter</a:t>
            </a:r>
            <a:endParaRPr>
              <a:latin typeface="Poppins"/>
              <a:ea typeface="Poppins"/>
              <a:cs typeface="Poppins"/>
              <a:sym typeface="Poppins"/>
            </a:endParaRPr>
          </a:p>
        </p:txBody>
      </p:sp>
      <p:sp>
        <p:nvSpPr>
          <p:cNvPr id="401" name="Google Shape;401;p36"/>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405" name="Shape 405"/>
        <p:cNvGrpSpPr/>
        <p:nvPr/>
      </p:nvGrpSpPr>
      <p:grpSpPr>
        <a:xfrm>
          <a:off x="0" y="0"/>
          <a:ext cx="0" cy="0"/>
          <a:chOff x="0" y="0"/>
          <a:chExt cx="0" cy="0"/>
        </a:xfrm>
      </p:grpSpPr>
      <p:sp>
        <p:nvSpPr>
          <p:cNvPr id="406" name="Google Shape;406;p37"/>
          <p:cNvSpPr/>
          <p:nvPr/>
        </p:nvSpPr>
        <p:spPr>
          <a:xfrm rot="127496">
            <a:off x="1197926" y="514823"/>
            <a:ext cx="15698378" cy="9419027"/>
          </a:xfrm>
          <a:custGeom>
            <a:rect b="b" l="l" r="r" t="t"/>
            <a:pathLst>
              <a:path extrusionOk="0" h="9419027" w="15698378">
                <a:moveTo>
                  <a:pt x="0" y="0"/>
                </a:moveTo>
                <a:lnTo>
                  <a:pt x="15698377" y="0"/>
                </a:lnTo>
                <a:lnTo>
                  <a:pt x="15698377" y="9419027"/>
                </a:lnTo>
                <a:lnTo>
                  <a:pt x="0" y="9419027"/>
                </a:lnTo>
                <a:lnTo>
                  <a:pt x="0" y="0"/>
                </a:lnTo>
                <a:close/>
              </a:path>
            </a:pathLst>
          </a:custGeom>
          <a:blipFill rotWithShape="1">
            <a:blip r:embed="rId3">
              <a:alphaModFix/>
            </a:blip>
            <a:stretch>
              <a:fillRect b="0" l="0" r="0" t="0"/>
            </a:stretch>
          </a:blipFill>
          <a:ln>
            <a:noFill/>
          </a:ln>
        </p:spPr>
      </p:sp>
      <p:grpSp>
        <p:nvGrpSpPr>
          <p:cNvPr id="407" name="Google Shape;407;p37"/>
          <p:cNvGrpSpPr/>
          <p:nvPr/>
        </p:nvGrpSpPr>
        <p:grpSpPr>
          <a:xfrm rot="-163855">
            <a:off x="7476003" y="3398206"/>
            <a:ext cx="4032478" cy="4683634"/>
            <a:chOff x="0" y="0"/>
            <a:chExt cx="5466080" cy="6348730"/>
          </a:xfrm>
        </p:grpSpPr>
        <p:sp>
          <p:nvSpPr>
            <p:cNvPr id="408" name="Google Shape;408;p3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3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3209" l="0" r="0" t="-699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2" name="Google Shape;412;p37"/>
          <p:cNvGrpSpPr/>
          <p:nvPr/>
        </p:nvGrpSpPr>
        <p:grpSpPr>
          <a:xfrm rot="479477">
            <a:off x="11923929" y="4665550"/>
            <a:ext cx="4032478" cy="4683634"/>
            <a:chOff x="0" y="0"/>
            <a:chExt cx="5466080" cy="6348730"/>
          </a:xfrm>
        </p:grpSpPr>
        <p:sp>
          <p:nvSpPr>
            <p:cNvPr id="413" name="Google Shape;413;p3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3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4750" l="0" r="0" t="-475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7" name="Google Shape;417;p37"/>
          <p:cNvGrpSpPr/>
          <p:nvPr/>
        </p:nvGrpSpPr>
        <p:grpSpPr>
          <a:xfrm rot="-163855">
            <a:off x="2929630" y="4501393"/>
            <a:ext cx="4032478" cy="4683634"/>
            <a:chOff x="0" y="0"/>
            <a:chExt cx="5466080" cy="6348730"/>
          </a:xfrm>
        </p:grpSpPr>
        <p:sp>
          <p:nvSpPr>
            <p:cNvPr id="418" name="Google Shape;418;p3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3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2083" l="0" r="0" t="-208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2" name="Google Shape;422;p37"/>
          <p:cNvSpPr txBox="1"/>
          <p:nvPr/>
        </p:nvSpPr>
        <p:spPr>
          <a:xfrm rot="137269">
            <a:off x="1908215" y="1770136"/>
            <a:ext cx="6748637" cy="1698725"/>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Recommended </a:t>
            </a:r>
            <a:endParaRPr/>
          </a:p>
          <a:p>
            <a:pPr indent="0" lvl="0" marL="0" marR="0" rtl="0" algn="l">
              <a:lnSpc>
                <a:spcPct val="89993"/>
              </a:lnSpc>
              <a:spcBef>
                <a:spcPts val="0"/>
              </a:spcBef>
              <a:spcAft>
                <a:spcPts val="0"/>
              </a:spcAft>
              <a:buNone/>
            </a:pPr>
            <a:r>
              <a:rPr b="0" i="0" lang="en-US" sz="7155" u="none" cap="none" strike="noStrike">
                <a:solidFill>
                  <a:srgbClr val="000000"/>
                </a:solidFill>
                <a:latin typeface="Arial"/>
                <a:ea typeface="Arial"/>
                <a:cs typeface="Arial"/>
                <a:sym typeface="Arial"/>
              </a:rPr>
              <a:t>Read Alouds</a:t>
            </a:r>
            <a:endParaRPr/>
          </a:p>
        </p:txBody>
      </p:sp>
      <p:sp>
        <p:nvSpPr>
          <p:cNvPr id="423" name="Google Shape;423;p37"/>
          <p:cNvSpPr txBox="1"/>
          <p:nvPr/>
        </p:nvSpPr>
        <p:spPr>
          <a:xfrm rot="485606">
            <a:off x="11921852" y="8651930"/>
            <a:ext cx="3892228" cy="40195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Bonnie Clark</a:t>
            </a:r>
            <a:endParaRPr/>
          </a:p>
        </p:txBody>
      </p:sp>
      <p:sp>
        <p:nvSpPr>
          <p:cNvPr id="424" name="Google Shape;424;p37"/>
          <p:cNvSpPr txBox="1"/>
          <p:nvPr/>
        </p:nvSpPr>
        <p:spPr>
          <a:xfrm rot="-158234">
            <a:off x="7720586" y="7420917"/>
            <a:ext cx="3547300" cy="39814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a:t>
            </a:r>
            <a:r>
              <a:rPr b="0" i="0" lang="en-US" sz="3200" u="sng" cap="none" strike="noStrike">
                <a:solidFill>
                  <a:srgbClr val="000000"/>
                </a:solidFill>
                <a:latin typeface="Arial"/>
                <a:ea typeface="Arial"/>
                <a:cs typeface="Arial"/>
                <a:sym typeface="Arial"/>
                <a:hlinkClick r:id="rId7">
                  <a:extLst>
                    <a:ext uri="{A12FA001-AC4F-418D-AE19-62706E023703}">
                      <ahyp:hlinkClr val="tx"/>
                    </a:ext>
                  </a:extLst>
                </a:hlinkClick>
              </a:rPr>
              <a:t>Michael Genhart</a:t>
            </a:r>
            <a:endParaRPr/>
          </a:p>
        </p:txBody>
      </p:sp>
      <p:sp>
        <p:nvSpPr>
          <p:cNvPr id="425" name="Google Shape;425;p37"/>
          <p:cNvSpPr txBox="1"/>
          <p:nvPr/>
        </p:nvSpPr>
        <p:spPr>
          <a:xfrm rot="-158234">
            <a:off x="3361068" y="8429626"/>
            <a:ext cx="3162776" cy="39814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200" u="none" cap="none" strike="noStrike">
                <a:solidFill>
                  <a:srgbClr val="000000"/>
                </a:solidFill>
                <a:latin typeface="Arial"/>
                <a:ea typeface="Arial"/>
                <a:cs typeface="Arial"/>
                <a:sym typeface="Arial"/>
              </a:rPr>
              <a:t>by Julia Cook</a:t>
            </a:r>
            <a:endParaRPr/>
          </a:p>
        </p:txBody>
      </p:sp>
      <p:sp>
        <p:nvSpPr>
          <p:cNvPr id="426" name="Google Shape;426;p37"/>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430" name="Shape 430"/>
        <p:cNvGrpSpPr/>
        <p:nvPr/>
      </p:nvGrpSpPr>
      <p:grpSpPr>
        <a:xfrm>
          <a:off x="0" y="0"/>
          <a:ext cx="0" cy="0"/>
          <a:chOff x="0" y="0"/>
          <a:chExt cx="0" cy="0"/>
        </a:xfrm>
      </p:grpSpPr>
      <p:sp>
        <p:nvSpPr>
          <p:cNvPr id="431" name="Google Shape;431;p38"/>
          <p:cNvSpPr/>
          <p:nvPr/>
        </p:nvSpPr>
        <p:spPr>
          <a:xfrm rot="-105469">
            <a:off x="1071609" y="518597"/>
            <a:ext cx="16144783" cy="9686870"/>
          </a:xfrm>
          <a:custGeom>
            <a:rect b="b" l="l" r="r" t="t"/>
            <a:pathLst>
              <a:path extrusionOk="0" h="9686870" w="16144783">
                <a:moveTo>
                  <a:pt x="0" y="0"/>
                </a:moveTo>
                <a:lnTo>
                  <a:pt x="16144782" y="0"/>
                </a:lnTo>
                <a:lnTo>
                  <a:pt x="16144782" y="9686870"/>
                </a:lnTo>
                <a:lnTo>
                  <a:pt x="0" y="9686870"/>
                </a:lnTo>
                <a:lnTo>
                  <a:pt x="0" y="0"/>
                </a:lnTo>
                <a:close/>
              </a:path>
            </a:pathLst>
          </a:custGeom>
          <a:blipFill rotWithShape="1">
            <a:blip r:embed="rId3">
              <a:alphaModFix/>
            </a:blip>
            <a:stretch>
              <a:fillRect b="0" l="0" r="0" t="0"/>
            </a:stretch>
          </a:blipFill>
          <a:ln>
            <a:noFill/>
          </a:ln>
        </p:spPr>
      </p:sp>
      <p:sp>
        <p:nvSpPr>
          <p:cNvPr id="432" name="Google Shape;432;p38"/>
          <p:cNvSpPr txBox="1"/>
          <p:nvPr/>
        </p:nvSpPr>
        <p:spPr>
          <a:xfrm rot="-132628">
            <a:off x="1742412" y="884386"/>
            <a:ext cx="14607069" cy="99103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Activity: Hula Hoop Pass</a:t>
            </a:r>
            <a:endParaRPr>
              <a:latin typeface="Poppins"/>
              <a:ea typeface="Poppins"/>
              <a:cs typeface="Poppins"/>
              <a:sym typeface="Poppins"/>
            </a:endParaRPr>
          </a:p>
        </p:txBody>
      </p:sp>
      <p:sp>
        <p:nvSpPr>
          <p:cNvPr id="433" name="Google Shape;433;p38"/>
          <p:cNvSpPr txBox="1"/>
          <p:nvPr/>
        </p:nvSpPr>
        <p:spPr>
          <a:xfrm rot="-96224">
            <a:off x="1827061" y="1977150"/>
            <a:ext cx="13538603" cy="794559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2900" u="none" cap="none" strike="noStrike">
                <a:solidFill>
                  <a:srgbClr val="000000"/>
                </a:solidFill>
                <a:latin typeface="Poppins"/>
                <a:ea typeface="Poppins"/>
                <a:cs typeface="Poppins"/>
                <a:sym typeface="Poppins"/>
              </a:rPr>
              <a:t>Divide the group into small groups of approximately 10 kids. Have the group form a circle holding hands. Ask two students to be the starters, they will let go of their grip so you can place their hands through a hula hoop before rejoining them. They must work with the person next to them to pass the hula hoop around the circle in a specified direction until it returns to the starting point. </a:t>
            </a:r>
            <a:endParaRPr sz="700">
              <a:latin typeface="Poppins"/>
              <a:ea typeface="Poppins"/>
              <a:cs typeface="Poppins"/>
              <a:sym typeface="Poppins"/>
            </a:endParaRPr>
          </a:p>
          <a:p>
            <a:pPr indent="0" lvl="0" marL="0" marR="0" rtl="0" algn="l">
              <a:lnSpc>
                <a:spcPct val="140000"/>
              </a:lnSpc>
              <a:spcBef>
                <a:spcPts val="0"/>
              </a:spcBef>
              <a:spcAft>
                <a:spcPts val="0"/>
              </a:spcAft>
              <a:buNone/>
            </a:pPr>
            <a:r>
              <a:rPr i="0" lang="en-US" sz="2900" u="none" cap="none" strike="noStrike">
                <a:solidFill>
                  <a:srgbClr val="000000"/>
                </a:solidFill>
                <a:latin typeface="Poppins"/>
                <a:ea typeface="Poppins"/>
                <a:cs typeface="Poppins"/>
                <a:sym typeface="Poppins"/>
              </a:rPr>
              <a:t>Another way to play is to use 2 loops of yarn or rope and have them go around the circle in opposite directions. (Yarn or rope should be about hula hoop size). </a:t>
            </a:r>
            <a:endParaRPr sz="700">
              <a:latin typeface="Poppins"/>
              <a:ea typeface="Poppins"/>
              <a:cs typeface="Poppins"/>
              <a:sym typeface="Poppins"/>
            </a:endParaRPr>
          </a:p>
          <a:p>
            <a:pPr indent="0" lvl="0" marL="0" marR="0" rtl="0" algn="l">
              <a:lnSpc>
                <a:spcPct val="140000"/>
              </a:lnSpc>
              <a:spcBef>
                <a:spcPts val="0"/>
              </a:spcBef>
              <a:spcAft>
                <a:spcPts val="0"/>
              </a:spcAft>
              <a:buNone/>
            </a:pPr>
            <a:r>
              <a:rPr i="0" lang="en-US" sz="2900" u="none" cap="none" strike="noStrike">
                <a:solidFill>
                  <a:srgbClr val="000000"/>
                </a:solidFill>
                <a:latin typeface="Poppins"/>
                <a:ea typeface="Poppins"/>
                <a:cs typeface="Poppins"/>
                <a:sym typeface="Poppins"/>
              </a:rPr>
              <a:t> </a:t>
            </a:r>
            <a:endParaRPr sz="700">
              <a:latin typeface="Poppins"/>
              <a:ea typeface="Poppins"/>
              <a:cs typeface="Poppins"/>
              <a:sym typeface="Poppins"/>
            </a:endParaRPr>
          </a:p>
          <a:p>
            <a:pPr indent="0" lvl="0" marL="0" marR="0" rtl="0" algn="l">
              <a:lnSpc>
                <a:spcPct val="140000"/>
              </a:lnSpc>
              <a:spcBef>
                <a:spcPts val="0"/>
              </a:spcBef>
              <a:spcAft>
                <a:spcPts val="0"/>
              </a:spcAft>
              <a:buNone/>
            </a:pPr>
            <a:r>
              <a:rPr i="0" lang="en-US" sz="2900" u="sng" cap="none" strike="noStrike">
                <a:solidFill>
                  <a:srgbClr val="000000"/>
                </a:solidFill>
                <a:latin typeface="Poppins"/>
                <a:ea typeface="Poppins"/>
                <a:cs typeface="Poppins"/>
                <a:sym typeface="Poppins"/>
              </a:rPr>
              <a:t>Take away Lesson:</a:t>
            </a:r>
            <a:r>
              <a:rPr i="0" lang="en-US" sz="2900" u="none" cap="none" strike="noStrike">
                <a:solidFill>
                  <a:srgbClr val="000000"/>
                </a:solidFill>
                <a:latin typeface="Poppins"/>
                <a:ea typeface="Poppins"/>
                <a:cs typeface="Poppins"/>
                <a:sym typeface="Poppins"/>
              </a:rPr>
              <a:t> We are all connected. Kindness can spread, but it requires patience and ability to apologize and move on if we have h</a:t>
            </a:r>
            <a:r>
              <a:rPr lang="en-US" sz="2900">
                <a:latin typeface="Poppins"/>
                <a:ea typeface="Poppins"/>
                <a:cs typeface="Poppins"/>
                <a:sym typeface="Poppins"/>
              </a:rPr>
              <a:t>urt someone.</a:t>
            </a:r>
            <a:endParaRPr sz="700">
              <a:latin typeface="Poppins"/>
              <a:ea typeface="Poppins"/>
              <a:cs typeface="Poppins"/>
              <a:sym typeface="Poppins"/>
            </a:endParaRPr>
          </a:p>
        </p:txBody>
      </p:sp>
      <p:sp>
        <p:nvSpPr>
          <p:cNvPr id="434" name="Google Shape;434;p38"/>
          <p:cNvSpPr txBox="1"/>
          <p:nvPr/>
        </p:nvSpPr>
        <p:spPr>
          <a:xfrm>
            <a:off x="12646228" y="9553300"/>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438" name="Shape 438"/>
        <p:cNvGrpSpPr/>
        <p:nvPr/>
      </p:nvGrpSpPr>
      <p:grpSpPr>
        <a:xfrm>
          <a:off x="0" y="0"/>
          <a:ext cx="0" cy="0"/>
          <a:chOff x="0" y="0"/>
          <a:chExt cx="0" cy="0"/>
        </a:xfrm>
      </p:grpSpPr>
      <p:sp>
        <p:nvSpPr>
          <p:cNvPr id="439" name="Google Shape;439;p39"/>
          <p:cNvSpPr/>
          <p:nvPr/>
        </p:nvSpPr>
        <p:spPr>
          <a:xfrm rot="-105469">
            <a:off x="1581517" y="742772"/>
            <a:ext cx="14830321" cy="8898193"/>
          </a:xfrm>
          <a:custGeom>
            <a:rect b="b" l="l" r="r" t="t"/>
            <a:pathLst>
              <a:path extrusionOk="0" h="8898193" w="14830321">
                <a:moveTo>
                  <a:pt x="0" y="0"/>
                </a:moveTo>
                <a:lnTo>
                  <a:pt x="14830322" y="0"/>
                </a:lnTo>
                <a:lnTo>
                  <a:pt x="14830322" y="8898193"/>
                </a:lnTo>
                <a:lnTo>
                  <a:pt x="0" y="8898193"/>
                </a:lnTo>
                <a:lnTo>
                  <a:pt x="0" y="0"/>
                </a:lnTo>
                <a:close/>
              </a:path>
            </a:pathLst>
          </a:custGeom>
          <a:blipFill rotWithShape="1">
            <a:blip r:embed="rId3">
              <a:alphaModFix/>
            </a:blip>
            <a:stretch>
              <a:fillRect b="0" l="0" r="0" t="0"/>
            </a:stretch>
          </a:blipFill>
          <a:ln>
            <a:noFill/>
          </a:ln>
        </p:spPr>
      </p:sp>
      <p:sp>
        <p:nvSpPr>
          <p:cNvPr id="440" name="Google Shape;440;p39"/>
          <p:cNvSpPr txBox="1"/>
          <p:nvPr/>
        </p:nvSpPr>
        <p:spPr>
          <a:xfrm rot="-114638">
            <a:off x="2322721" y="3877176"/>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Five</a:t>
            </a:r>
            <a:endParaRPr/>
          </a:p>
        </p:txBody>
      </p:sp>
      <p:sp>
        <p:nvSpPr>
          <p:cNvPr id="441" name="Google Shape;441;p39"/>
          <p:cNvSpPr/>
          <p:nvPr/>
        </p:nvSpPr>
        <p:spPr>
          <a:xfrm>
            <a:off x="11794839" y="5143500"/>
            <a:ext cx="5121296" cy="5194983"/>
          </a:xfrm>
          <a:custGeom>
            <a:rect b="b" l="l" r="r" t="t"/>
            <a:pathLst>
              <a:path extrusionOk="0" h="5194983" w="5121296">
                <a:moveTo>
                  <a:pt x="0" y="0"/>
                </a:moveTo>
                <a:lnTo>
                  <a:pt x="5121295" y="0"/>
                </a:lnTo>
                <a:lnTo>
                  <a:pt x="5121295" y="5194983"/>
                </a:lnTo>
                <a:lnTo>
                  <a:pt x="0" y="5194983"/>
                </a:lnTo>
                <a:lnTo>
                  <a:pt x="0" y="0"/>
                </a:lnTo>
                <a:close/>
              </a:path>
            </a:pathLst>
          </a:custGeom>
          <a:blipFill rotWithShape="1">
            <a:blip r:embed="rId4">
              <a:alphaModFix/>
            </a:blip>
            <a:stretch>
              <a:fillRect b="0" l="0" r="0" t="0"/>
            </a:stretch>
          </a:blipFill>
          <a:ln>
            <a:noFill/>
          </a:ln>
        </p:spPr>
      </p:sp>
      <p:sp>
        <p:nvSpPr>
          <p:cNvPr id="442" name="Google Shape;442;p39"/>
          <p:cNvSpPr txBox="1"/>
          <p:nvPr/>
        </p:nvSpPr>
        <p:spPr>
          <a:xfrm>
            <a:off x="149420" y="9606633"/>
            <a:ext cx="4219479" cy="471772"/>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©2025 Pencil Box Solutions</a:t>
            </a:r>
            <a:endParaRPr/>
          </a:p>
        </p:txBody>
      </p:sp>
      <p:grpSp>
        <p:nvGrpSpPr>
          <p:cNvPr id="443" name="Google Shape;443;p39"/>
          <p:cNvGrpSpPr/>
          <p:nvPr/>
        </p:nvGrpSpPr>
        <p:grpSpPr>
          <a:xfrm>
            <a:off x="4368899" y="1690442"/>
            <a:ext cx="8305362" cy="1604868"/>
            <a:chOff x="0" y="0"/>
            <a:chExt cx="11073817" cy="2139824"/>
          </a:xfrm>
        </p:grpSpPr>
        <p:grpSp>
          <p:nvGrpSpPr>
            <p:cNvPr id="444" name="Google Shape;444;p39"/>
            <p:cNvGrpSpPr/>
            <p:nvPr/>
          </p:nvGrpSpPr>
          <p:grpSpPr>
            <a:xfrm rot="-102414">
              <a:off x="24544" y="163793"/>
              <a:ext cx="11024728" cy="1812239"/>
              <a:chOff x="0" y="0"/>
              <a:chExt cx="11797642" cy="1939290"/>
            </a:xfrm>
          </p:grpSpPr>
          <p:sp>
            <p:nvSpPr>
              <p:cNvPr id="445" name="Google Shape;445;p39"/>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9"/>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7" name="Google Shape;447;p39"/>
            <p:cNvSpPr txBox="1"/>
            <p:nvPr/>
          </p:nvSpPr>
          <p:spPr>
            <a:xfrm rot="-102414">
              <a:off x="366700" y="536064"/>
              <a:ext cx="10343820" cy="118194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FFFFFF"/>
                  </a:solidFill>
                  <a:latin typeface="Arial"/>
                  <a:ea typeface="Arial"/>
                  <a:cs typeface="Arial"/>
                  <a:sym typeface="Arial"/>
                </a:rPr>
                <a:t>Week Four</a:t>
              </a:r>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451" name="Shape 451"/>
        <p:cNvGrpSpPr/>
        <p:nvPr/>
      </p:nvGrpSpPr>
      <p:grpSpPr>
        <a:xfrm>
          <a:off x="0" y="0"/>
          <a:ext cx="0" cy="0"/>
          <a:chOff x="0" y="0"/>
          <a:chExt cx="0" cy="0"/>
        </a:xfrm>
      </p:grpSpPr>
      <p:sp>
        <p:nvSpPr>
          <p:cNvPr id="452" name="Google Shape;452;p40"/>
          <p:cNvSpPr/>
          <p:nvPr/>
        </p:nvSpPr>
        <p:spPr>
          <a:xfrm>
            <a:off x="1603099" y="273322"/>
            <a:ext cx="15007826" cy="10276458"/>
          </a:xfrm>
          <a:custGeom>
            <a:rect b="b" l="l" r="r" t="t"/>
            <a:pathLst>
              <a:path extrusionOk="0" h="10276458" w="15007826">
                <a:moveTo>
                  <a:pt x="0" y="0"/>
                </a:moveTo>
                <a:lnTo>
                  <a:pt x="15007826" y="0"/>
                </a:lnTo>
                <a:lnTo>
                  <a:pt x="15007826" y="10276458"/>
                </a:lnTo>
                <a:lnTo>
                  <a:pt x="0" y="10276458"/>
                </a:lnTo>
                <a:lnTo>
                  <a:pt x="0" y="0"/>
                </a:lnTo>
                <a:close/>
              </a:path>
            </a:pathLst>
          </a:custGeom>
          <a:blipFill rotWithShape="1">
            <a:blip r:embed="rId3">
              <a:alphaModFix/>
            </a:blip>
            <a:stretch>
              <a:fillRect b="0" l="-9228" r="-4894" t="0"/>
            </a:stretch>
          </a:blipFill>
          <a:ln>
            <a:noFill/>
          </a:ln>
        </p:spPr>
      </p:sp>
      <p:sp>
        <p:nvSpPr>
          <p:cNvPr id="453" name="Google Shape;453;p40"/>
          <p:cNvSpPr txBox="1"/>
          <p:nvPr/>
        </p:nvSpPr>
        <p:spPr>
          <a:xfrm>
            <a:off x="5680456" y="229734"/>
            <a:ext cx="6202644" cy="109474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6399" u="none" cap="none" strike="noStrike">
                <a:solidFill>
                  <a:srgbClr val="000000"/>
                </a:solidFill>
                <a:latin typeface="Montserrat"/>
                <a:ea typeface="Montserrat"/>
                <a:cs typeface="Montserrat"/>
                <a:sym typeface="Montserrat"/>
              </a:rPr>
              <a:t>Day Five</a:t>
            </a:r>
            <a:endParaRPr/>
          </a:p>
        </p:txBody>
      </p:sp>
      <p:sp>
        <p:nvSpPr>
          <p:cNvPr id="454" name="Google Shape;454;p40"/>
          <p:cNvSpPr txBox="1"/>
          <p:nvPr/>
        </p:nvSpPr>
        <p:spPr>
          <a:xfrm>
            <a:off x="12651125" y="9751925"/>
            <a:ext cx="62028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 </a:t>
            </a:r>
            <a:r>
              <a:rPr b="0" i="0" lang="en-US" sz="2799" u="none" cap="none" strike="noStrike">
                <a:solidFill>
                  <a:srgbClr val="000000"/>
                </a:solidFill>
                <a:latin typeface="Arial"/>
                <a:ea typeface="Arial"/>
                <a:cs typeface="Arial"/>
                <a:sym typeface="Arial"/>
              </a:rPr>
              <a:t>Pencil Box Solutions</a:t>
            </a:r>
            <a:endParaRPr/>
          </a:p>
        </p:txBody>
      </p:sp>
      <p:sp>
        <p:nvSpPr>
          <p:cNvPr id="455" name="Google Shape;455;p40"/>
          <p:cNvSpPr txBox="1"/>
          <p:nvPr/>
        </p:nvSpPr>
        <p:spPr>
          <a:xfrm>
            <a:off x="2262140" y="1517229"/>
            <a:ext cx="13936500" cy="8792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4200" u="none" cap="none" strike="noStrike">
                <a:solidFill>
                  <a:srgbClr val="000000"/>
                </a:solidFill>
                <a:latin typeface="Patrick Hand"/>
                <a:ea typeface="Patrick Hand"/>
                <a:cs typeface="Patrick Hand"/>
                <a:sym typeface="Patrick Hand"/>
              </a:rPr>
              <a:t>Good morning, friends!</a:t>
            </a:r>
            <a:endParaRPr>
              <a:latin typeface="Patrick Hand"/>
              <a:ea typeface="Patrick Hand"/>
              <a:cs typeface="Patrick Hand"/>
              <a:sym typeface="Patrick Hand"/>
            </a:endParaRPr>
          </a:p>
          <a:p>
            <a:pPr indent="0" lvl="0" marL="0" marR="0" rtl="0" algn="l">
              <a:lnSpc>
                <a:spcPct val="140000"/>
              </a:lnSpc>
              <a:spcBef>
                <a:spcPts val="0"/>
              </a:spcBef>
              <a:spcAft>
                <a:spcPts val="0"/>
              </a:spcAft>
              <a:buNone/>
            </a:pPr>
            <a:r>
              <a:rPr i="0" lang="en-US" sz="4200" u="none" cap="none" strike="noStrike">
                <a:solidFill>
                  <a:srgbClr val="000000"/>
                </a:solidFill>
                <a:latin typeface="Patrick Hand"/>
                <a:ea typeface="Patrick Hand"/>
                <a:cs typeface="Patrick Hand"/>
                <a:sym typeface="Patrick Hand"/>
              </a:rPr>
              <a:t> Today we’re going to talk about something that everyone, yes, everyone, has to face sometimes: what to do when we mess up. Nobody’s perfect, and mistakes happen every single day. What matters most is what we do next. When we take responsibility for our choices, say a real apology, and try to make things right, we show courage, honesty, and care for others. Owning our actions builds trust, and trust builds stronger friendships and a safer classroom. So today, let’s practice being brave enough to say, “I messed up,” kind enough to say, “I’m sorry,” and strong enough to make it right.</a:t>
            </a:r>
            <a:endParaRPr>
              <a:latin typeface="Patrick Hand"/>
              <a:ea typeface="Patrick Hand"/>
              <a:cs typeface="Patrick Hand"/>
              <a:sym typeface="Patrick Ha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459" name="Shape 459"/>
        <p:cNvGrpSpPr/>
        <p:nvPr/>
      </p:nvGrpSpPr>
      <p:grpSpPr>
        <a:xfrm>
          <a:off x="0" y="0"/>
          <a:ext cx="0" cy="0"/>
          <a:chOff x="0" y="0"/>
          <a:chExt cx="0" cy="0"/>
        </a:xfrm>
      </p:grpSpPr>
      <p:sp>
        <p:nvSpPr>
          <p:cNvPr id="460" name="Google Shape;460;p41"/>
          <p:cNvSpPr/>
          <p:nvPr/>
        </p:nvSpPr>
        <p:spPr>
          <a:xfrm rot="127496">
            <a:off x="1391697" y="885872"/>
            <a:ext cx="15698378" cy="9419027"/>
          </a:xfrm>
          <a:custGeom>
            <a:rect b="b" l="l" r="r" t="t"/>
            <a:pathLst>
              <a:path extrusionOk="0" h="9419027" w="15698378">
                <a:moveTo>
                  <a:pt x="0" y="0"/>
                </a:moveTo>
                <a:lnTo>
                  <a:pt x="15698377" y="0"/>
                </a:lnTo>
                <a:lnTo>
                  <a:pt x="15698377" y="9419026"/>
                </a:lnTo>
                <a:lnTo>
                  <a:pt x="0" y="9419026"/>
                </a:lnTo>
                <a:lnTo>
                  <a:pt x="0" y="0"/>
                </a:lnTo>
                <a:close/>
              </a:path>
            </a:pathLst>
          </a:custGeom>
          <a:blipFill rotWithShape="1">
            <a:blip r:embed="rId3">
              <a:alphaModFix/>
            </a:blip>
            <a:stretch>
              <a:fillRect b="0" l="0" r="0" t="0"/>
            </a:stretch>
          </a:blipFill>
          <a:ln>
            <a:noFill/>
          </a:ln>
        </p:spPr>
      </p:sp>
      <p:sp>
        <p:nvSpPr>
          <p:cNvPr id="461" name="Google Shape;461;p41">
            <a:hlinkClick r:id="rId4"/>
          </p:cNvPr>
          <p:cNvSpPr/>
          <p:nvPr/>
        </p:nvSpPr>
        <p:spPr>
          <a:xfrm rot="145037">
            <a:off x="6669861" y="3243473"/>
            <a:ext cx="5662940" cy="3185404"/>
          </a:xfrm>
          <a:custGeom>
            <a:rect b="b" l="l" r="r" t="t"/>
            <a:pathLst>
              <a:path extrusionOk="0" h="3185404" w="5662940">
                <a:moveTo>
                  <a:pt x="0" y="0"/>
                </a:moveTo>
                <a:lnTo>
                  <a:pt x="5662940" y="0"/>
                </a:lnTo>
                <a:lnTo>
                  <a:pt x="5662940" y="3185404"/>
                </a:lnTo>
                <a:lnTo>
                  <a:pt x="0" y="3185404"/>
                </a:lnTo>
                <a:lnTo>
                  <a:pt x="0" y="0"/>
                </a:lnTo>
                <a:close/>
              </a:path>
            </a:pathLst>
          </a:custGeom>
          <a:blipFill rotWithShape="1">
            <a:blip r:embed="rId5">
              <a:alphaModFix/>
            </a:blip>
            <a:stretch>
              <a:fillRect b="0" l="0" r="0" t="0"/>
            </a:stretch>
          </a:blipFill>
          <a:ln cap="sq" cmpd="sng" w="133350">
            <a:solidFill>
              <a:srgbClr val="000000"/>
            </a:solidFill>
            <a:prstDash val="solid"/>
            <a:miter lim="8000"/>
            <a:headEnd len="sm" w="sm" type="none"/>
            <a:tailEnd len="sm" w="sm" type="none"/>
          </a:ln>
        </p:spPr>
      </p:sp>
      <p:sp>
        <p:nvSpPr>
          <p:cNvPr id="462" name="Google Shape;462;p41">
            <a:hlinkClick r:id="rId6"/>
          </p:cNvPr>
          <p:cNvSpPr/>
          <p:nvPr/>
        </p:nvSpPr>
        <p:spPr>
          <a:xfrm>
            <a:off x="9584598" y="6546883"/>
            <a:ext cx="5625720" cy="3164467"/>
          </a:xfrm>
          <a:custGeom>
            <a:rect b="b" l="l" r="r" t="t"/>
            <a:pathLst>
              <a:path extrusionOk="0" h="3164467" w="5625720">
                <a:moveTo>
                  <a:pt x="0" y="0"/>
                </a:moveTo>
                <a:lnTo>
                  <a:pt x="5625719" y="0"/>
                </a:lnTo>
                <a:lnTo>
                  <a:pt x="5625719" y="3164468"/>
                </a:lnTo>
                <a:lnTo>
                  <a:pt x="0" y="3164468"/>
                </a:lnTo>
                <a:lnTo>
                  <a:pt x="0" y="0"/>
                </a:lnTo>
                <a:close/>
              </a:path>
            </a:pathLst>
          </a:custGeom>
          <a:blipFill rotWithShape="1">
            <a:blip r:embed="rId7">
              <a:alphaModFix/>
            </a:blip>
            <a:stretch>
              <a:fillRect b="0" l="0" r="0" t="0"/>
            </a:stretch>
          </a:blipFill>
          <a:ln cap="sq" cmpd="sng" w="95250">
            <a:solidFill>
              <a:srgbClr val="000000"/>
            </a:solidFill>
            <a:prstDash val="solid"/>
            <a:miter lim="8000"/>
            <a:headEnd len="sm" w="sm" type="none"/>
            <a:tailEnd len="sm" w="sm" type="none"/>
          </a:ln>
        </p:spPr>
      </p:sp>
      <p:sp>
        <p:nvSpPr>
          <p:cNvPr id="463" name="Google Shape;463;p41"/>
          <p:cNvSpPr txBox="1"/>
          <p:nvPr/>
        </p:nvSpPr>
        <p:spPr>
          <a:xfrm rot="137352">
            <a:off x="2086492" y="6242327"/>
            <a:ext cx="7285314" cy="332484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i="0" lang="en-US" sz="8000" u="sng" cap="none" strike="noStrike">
                <a:solidFill>
                  <a:schemeClr val="hlink"/>
                </a:solidFill>
                <a:latin typeface="Poppins"/>
                <a:ea typeface="Poppins"/>
                <a:cs typeface="Poppins"/>
                <a:sym typeface="Poppins"/>
                <a:hlinkClick r:id="rId8"/>
              </a:rPr>
              <a:t>O-Ya, Apologize, </a:t>
            </a:r>
            <a:endParaRPr>
              <a:latin typeface="Poppins"/>
              <a:ea typeface="Poppins"/>
              <a:cs typeface="Poppins"/>
              <a:sym typeface="Poppins"/>
            </a:endParaRPr>
          </a:p>
          <a:p>
            <a:pPr indent="0" lvl="0" marL="0" marR="0" rtl="0" algn="l">
              <a:lnSpc>
                <a:spcPct val="90000"/>
              </a:lnSpc>
              <a:spcBef>
                <a:spcPts val="0"/>
              </a:spcBef>
              <a:spcAft>
                <a:spcPts val="0"/>
              </a:spcAft>
              <a:buNone/>
            </a:pPr>
            <a:r>
              <a:rPr i="0" lang="en-US" sz="8000" u="sng" cap="none" strike="noStrike">
                <a:solidFill>
                  <a:schemeClr val="hlink"/>
                </a:solidFill>
                <a:latin typeface="Poppins"/>
                <a:ea typeface="Poppins"/>
                <a:cs typeface="Poppins"/>
                <a:sym typeface="Poppins"/>
                <a:hlinkClick r:id="rId9"/>
              </a:rPr>
              <a:t>and Move On!</a:t>
            </a:r>
            <a:endParaRPr>
              <a:latin typeface="Poppins"/>
              <a:ea typeface="Poppins"/>
              <a:cs typeface="Poppins"/>
              <a:sym typeface="Poppins"/>
            </a:endParaRPr>
          </a:p>
        </p:txBody>
      </p:sp>
      <p:sp>
        <p:nvSpPr>
          <p:cNvPr id="464" name="Google Shape;464;p41"/>
          <p:cNvSpPr txBox="1"/>
          <p:nvPr/>
        </p:nvSpPr>
        <p:spPr>
          <a:xfrm rot="137321">
            <a:off x="3784466" y="1456833"/>
            <a:ext cx="11433721" cy="1231283"/>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i="0" lang="en-US" sz="8000" u="none" cap="none" strike="noStrike">
                <a:solidFill>
                  <a:srgbClr val="000000"/>
                </a:solidFill>
                <a:latin typeface="Poppins"/>
                <a:ea typeface="Poppins"/>
                <a:cs typeface="Poppins"/>
                <a:sym typeface="Poppins"/>
              </a:rPr>
              <a:t>Double Feature!</a:t>
            </a:r>
            <a:endParaRPr>
              <a:latin typeface="Poppins"/>
              <a:ea typeface="Poppins"/>
              <a:cs typeface="Poppins"/>
              <a:sym typeface="Poppins"/>
            </a:endParaRPr>
          </a:p>
        </p:txBody>
      </p:sp>
      <p:sp>
        <p:nvSpPr>
          <p:cNvPr id="465" name="Google Shape;465;p41"/>
          <p:cNvSpPr txBox="1"/>
          <p:nvPr/>
        </p:nvSpPr>
        <p:spPr>
          <a:xfrm rot="137237">
            <a:off x="2580257" y="3190989"/>
            <a:ext cx="3307435" cy="123127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i="0" lang="en-US" sz="8000" u="sng" cap="none" strike="noStrike">
                <a:solidFill>
                  <a:schemeClr val="hlink"/>
                </a:solidFill>
                <a:latin typeface="Poppins"/>
                <a:ea typeface="Poppins"/>
                <a:cs typeface="Poppins"/>
                <a:sym typeface="Poppins"/>
                <a:hlinkClick r:id="rId10"/>
              </a:rPr>
              <a:t>O-Y-A </a:t>
            </a:r>
            <a:endParaRPr>
              <a:latin typeface="Poppins"/>
              <a:ea typeface="Poppins"/>
              <a:cs typeface="Poppins"/>
              <a:sym typeface="Poppins"/>
            </a:endParaRPr>
          </a:p>
        </p:txBody>
      </p:sp>
      <p:sp>
        <p:nvSpPr>
          <p:cNvPr id="466" name="Google Shape;466;p41"/>
          <p:cNvSpPr txBox="1"/>
          <p:nvPr/>
        </p:nvSpPr>
        <p:spPr>
          <a:xfrm>
            <a:off x="789528" y="9590338"/>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470" name="Shape 470"/>
        <p:cNvGrpSpPr/>
        <p:nvPr/>
      </p:nvGrpSpPr>
      <p:grpSpPr>
        <a:xfrm>
          <a:off x="0" y="0"/>
          <a:ext cx="0" cy="0"/>
          <a:chOff x="0" y="0"/>
          <a:chExt cx="0" cy="0"/>
        </a:xfrm>
      </p:grpSpPr>
      <p:sp>
        <p:nvSpPr>
          <p:cNvPr id="471" name="Google Shape;471;p42"/>
          <p:cNvSpPr/>
          <p:nvPr/>
        </p:nvSpPr>
        <p:spPr>
          <a:xfrm rot="127496">
            <a:off x="1391697" y="580173"/>
            <a:ext cx="15698378" cy="9419027"/>
          </a:xfrm>
          <a:custGeom>
            <a:rect b="b" l="l" r="r" t="t"/>
            <a:pathLst>
              <a:path extrusionOk="0" h="9419027" w="15698378">
                <a:moveTo>
                  <a:pt x="0" y="0"/>
                </a:moveTo>
                <a:lnTo>
                  <a:pt x="15698377" y="0"/>
                </a:lnTo>
                <a:lnTo>
                  <a:pt x="15698377" y="9419027"/>
                </a:lnTo>
                <a:lnTo>
                  <a:pt x="0" y="9419027"/>
                </a:lnTo>
                <a:lnTo>
                  <a:pt x="0" y="0"/>
                </a:lnTo>
                <a:close/>
              </a:path>
            </a:pathLst>
          </a:custGeom>
          <a:blipFill rotWithShape="1">
            <a:blip r:embed="rId3">
              <a:alphaModFix/>
            </a:blip>
            <a:stretch>
              <a:fillRect b="0" l="0" r="0" t="0"/>
            </a:stretch>
          </a:blipFill>
          <a:ln>
            <a:noFill/>
          </a:ln>
        </p:spPr>
      </p:sp>
      <p:grpSp>
        <p:nvGrpSpPr>
          <p:cNvPr id="472" name="Google Shape;472;p42"/>
          <p:cNvGrpSpPr/>
          <p:nvPr/>
        </p:nvGrpSpPr>
        <p:grpSpPr>
          <a:xfrm rot="-163855">
            <a:off x="2834380" y="4631588"/>
            <a:ext cx="4032478" cy="4683634"/>
            <a:chOff x="0" y="0"/>
            <a:chExt cx="5466080" cy="6348730"/>
          </a:xfrm>
        </p:grpSpPr>
        <p:sp>
          <p:nvSpPr>
            <p:cNvPr id="473" name="Google Shape;473;p4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4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0" l="-5814" r="-581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4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4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7" name="Google Shape;477;p42"/>
          <p:cNvGrpSpPr/>
          <p:nvPr/>
        </p:nvGrpSpPr>
        <p:grpSpPr>
          <a:xfrm rot="126888">
            <a:off x="7225583" y="3403719"/>
            <a:ext cx="4736700" cy="5501571"/>
            <a:chOff x="0" y="0"/>
            <a:chExt cx="5466080" cy="6348730"/>
          </a:xfrm>
        </p:grpSpPr>
        <p:sp>
          <p:nvSpPr>
            <p:cNvPr id="478" name="Google Shape;478;p4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4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11360" l="0" r="0" t="-1136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2" name="Google Shape;482;p42"/>
          <p:cNvGrpSpPr/>
          <p:nvPr/>
        </p:nvGrpSpPr>
        <p:grpSpPr>
          <a:xfrm rot="743159">
            <a:off x="11982381" y="4916152"/>
            <a:ext cx="4032478" cy="4683634"/>
            <a:chOff x="0" y="0"/>
            <a:chExt cx="5466080" cy="6348730"/>
          </a:xfrm>
        </p:grpSpPr>
        <p:sp>
          <p:nvSpPr>
            <p:cNvPr id="483" name="Google Shape;483;p4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4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26948" l="0" r="0" t="-502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4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7" name="Google Shape;487;p42"/>
          <p:cNvSpPr txBox="1"/>
          <p:nvPr/>
        </p:nvSpPr>
        <p:spPr>
          <a:xfrm rot="133017">
            <a:off x="7288684" y="8268791"/>
            <a:ext cx="4360693" cy="40195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Lauren Thompson</a:t>
            </a:r>
            <a:endParaRPr/>
          </a:p>
        </p:txBody>
      </p:sp>
      <p:sp>
        <p:nvSpPr>
          <p:cNvPr id="488" name="Google Shape;488;p42"/>
          <p:cNvSpPr txBox="1"/>
          <p:nvPr/>
        </p:nvSpPr>
        <p:spPr>
          <a:xfrm rot="137263">
            <a:off x="1914091" y="1285390"/>
            <a:ext cx="14459825" cy="1982171"/>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Recommended </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Read Alouds</a:t>
            </a:r>
            <a:endParaRPr>
              <a:latin typeface="Poppins"/>
              <a:ea typeface="Poppins"/>
              <a:cs typeface="Poppins"/>
              <a:sym typeface="Poppins"/>
            </a:endParaRPr>
          </a:p>
        </p:txBody>
      </p:sp>
      <p:sp>
        <p:nvSpPr>
          <p:cNvPr id="489" name="Google Shape;489;p42"/>
          <p:cNvSpPr txBox="1"/>
          <p:nvPr/>
        </p:nvSpPr>
        <p:spPr>
          <a:xfrm rot="-205637">
            <a:off x="3090450" y="8622297"/>
            <a:ext cx="3526076" cy="40195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David LaRochelle</a:t>
            </a:r>
            <a:endParaRPr/>
          </a:p>
        </p:txBody>
      </p:sp>
      <p:sp>
        <p:nvSpPr>
          <p:cNvPr id="490" name="Google Shape;490;p42"/>
          <p:cNvSpPr txBox="1"/>
          <p:nvPr/>
        </p:nvSpPr>
        <p:spPr>
          <a:xfrm rot="794952">
            <a:off x="12011199" y="8758969"/>
            <a:ext cx="3229879" cy="40195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300" u="none" cap="none" strike="noStrike">
                <a:solidFill>
                  <a:srgbClr val="000000"/>
                </a:solidFill>
                <a:latin typeface="Arial"/>
                <a:ea typeface="Arial"/>
                <a:cs typeface="Arial"/>
                <a:sym typeface="Arial"/>
              </a:rPr>
              <a:t>by Joyce Sidman</a:t>
            </a:r>
            <a:endParaRPr/>
          </a:p>
        </p:txBody>
      </p:sp>
      <p:sp>
        <p:nvSpPr>
          <p:cNvPr id="491" name="Google Shape;491;p42"/>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495" name="Shape 495"/>
        <p:cNvGrpSpPr/>
        <p:nvPr/>
      </p:nvGrpSpPr>
      <p:grpSpPr>
        <a:xfrm>
          <a:off x="0" y="0"/>
          <a:ext cx="0" cy="0"/>
          <a:chOff x="0" y="0"/>
          <a:chExt cx="0" cy="0"/>
        </a:xfrm>
      </p:grpSpPr>
      <p:grpSp>
        <p:nvGrpSpPr>
          <p:cNvPr id="496" name="Google Shape;496;p43"/>
          <p:cNvGrpSpPr/>
          <p:nvPr/>
        </p:nvGrpSpPr>
        <p:grpSpPr>
          <a:xfrm rot="-102414">
            <a:off x="2238687" y="3097574"/>
            <a:ext cx="4618912" cy="757273"/>
            <a:chOff x="0" y="0"/>
            <a:chExt cx="6158550" cy="1009697"/>
          </a:xfrm>
        </p:grpSpPr>
        <p:grpSp>
          <p:nvGrpSpPr>
            <p:cNvPr id="497" name="Google Shape;497;p43"/>
            <p:cNvGrpSpPr/>
            <p:nvPr/>
          </p:nvGrpSpPr>
          <p:grpSpPr>
            <a:xfrm>
              <a:off x="0" y="0"/>
              <a:ext cx="6158550" cy="1009697"/>
              <a:chOff x="0" y="0"/>
              <a:chExt cx="11797642" cy="1934229"/>
            </a:xfrm>
          </p:grpSpPr>
          <p:sp>
            <p:nvSpPr>
              <p:cNvPr id="498" name="Google Shape;498;p43"/>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43"/>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0" name="Google Shape;500;p43"/>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1</a:t>
              </a:r>
              <a:endParaRPr/>
            </a:p>
          </p:txBody>
        </p:sp>
      </p:grpSp>
      <p:sp>
        <p:nvSpPr>
          <p:cNvPr id="501" name="Google Shape;501;p43"/>
          <p:cNvSpPr txBox="1"/>
          <p:nvPr/>
        </p:nvSpPr>
        <p:spPr>
          <a:xfrm>
            <a:off x="2541703" y="4185008"/>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grpSp>
        <p:nvGrpSpPr>
          <p:cNvPr id="502" name="Google Shape;502;p43"/>
          <p:cNvGrpSpPr/>
          <p:nvPr/>
        </p:nvGrpSpPr>
        <p:grpSpPr>
          <a:xfrm rot="-102414">
            <a:off x="11802193" y="4814666"/>
            <a:ext cx="4618912" cy="757273"/>
            <a:chOff x="0" y="0"/>
            <a:chExt cx="6158550" cy="1009697"/>
          </a:xfrm>
        </p:grpSpPr>
        <p:grpSp>
          <p:nvGrpSpPr>
            <p:cNvPr id="503" name="Google Shape;503;p43"/>
            <p:cNvGrpSpPr/>
            <p:nvPr/>
          </p:nvGrpSpPr>
          <p:grpSpPr>
            <a:xfrm>
              <a:off x="0" y="0"/>
              <a:ext cx="6158550" cy="1009697"/>
              <a:chOff x="0" y="0"/>
              <a:chExt cx="11797642" cy="1934229"/>
            </a:xfrm>
          </p:grpSpPr>
          <p:sp>
            <p:nvSpPr>
              <p:cNvPr id="504" name="Google Shape;504;p43"/>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3"/>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6" name="Google Shape;506;p43"/>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2</a:t>
              </a:r>
              <a:endParaRPr/>
            </a:p>
          </p:txBody>
        </p:sp>
      </p:grpSp>
      <p:sp>
        <p:nvSpPr>
          <p:cNvPr id="507" name="Google Shape;507;p43"/>
          <p:cNvSpPr txBox="1"/>
          <p:nvPr/>
        </p:nvSpPr>
        <p:spPr>
          <a:xfrm>
            <a:off x="12105209" y="5902100"/>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grpSp>
        <p:nvGrpSpPr>
          <p:cNvPr id="508" name="Google Shape;508;p43"/>
          <p:cNvGrpSpPr/>
          <p:nvPr/>
        </p:nvGrpSpPr>
        <p:grpSpPr>
          <a:xfrm rot="-102414">
            <a:off x="3511266" y="7234294"/>
            <a:ext cx="4618912" cy="757273"/>
            <a:chOff x="0" y="0"/>
            <a:chExt cx="6158550" cy="1009697"/>
          </a:xfrm>
        </p:grpSpPr>
        <p:grpSp>
          <p:nvGrpSpPr>
            <p:cNvPr id="509" name="Google Shape;509;p43"/>
            <p:cNvGrpSpPr/>
            <p:nvPr/>
          </p:nvGrpSpPr>
          <p:grpSpPr>
            <a:xfrm>
              <a:off x="0" y="0"/>
              <a:ext cx="6158550" cy="1009697"/>
              <a:chOff x="0" y="0"/>
              <a:chExt cx="11797642" cy="1934229"/>
            </a:xfrm>
          </p:grpSpPr>
          <p:sp>
            <p:nvSpPr>
              <p:cNvPr id="510" name="Google Shape;510;p43"/>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43"/>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2" name="Google Shape;512;p43"/>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3</a:t>
              </a:r>
              <a:endParaRPr/>
            </a:p>
          </p:txBody>
        </p:sp>
      </p:grpSp>
      <p:sp>
        <p:nvSpPr>
          <p:cNvPr id="513" name="Google Shape;513;p43"/>
          <p:cNvSpPr txBox="1"/>
          <p:nvPr/>
        </p:nvSpPr>
        <p:spPr>
          <a:xfrm>
            <a:off x="3814281" y="8321728"/>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sp>
        <p:nvSpPr>
          <p:cNvPr id="514" name="Google Shape;514;p43"/>
          <p:cNvSpPr/>
          <p:nvPr/>
        </p:nvSpPr>
        <p:spPr>
          <a:xfrm>
            <a:off x="1412454" y="40585"/>
            <a:ext cx="15698378" cy="10305435"/>
          </a:xfrm>
          <a:custGeom>
            <a:rect b="b" l="l" r="r" t="t"/>
            <a:pathLst>
              <a:path extrusionOk="0" h="10305435" w="15698378">
                <a:moveTo>
                  <a:pt x="0" y="0"/>
                </a:moveTo>
                <a:lnTo>
                  <a:pt x="15698378" y="0"/>
                </a:lnTo>
                <a:lnTo>
                  <a:pt x="15698378" y="10305435"/>
                </a:lnTo>
                <a:lnTo>
                  <a:pt x="0" y="10305435"/>
                </a:lnTo>
                <a:lnTo>
                  <a:pt x="0" y="0"/>
                </a:lnTo>
                <a:close/>
              </a:path>
            </a:pathLst>
          </a:custGeom>
          <a:blipFill rotWithShape="1">
            <a:blip r:embed="rId3">
              <a:alphaModFix/>
            </a:blip>
            <a:stretch>
              <a:fillRect b="0" l="-4705" r="-4705" t="0"/>
            </a:stretch>
          </a:blipFill>
          <a:ln>
            <a:noFill/>
          </a:ln>
        </p:spPr>
      </p:sp>
      <p:sp>
        <p:nvSpPr>
          <p:cNvPr id="515" name="Google Shape;515;p43"/>
          <p:cNvSpPr txBox="1"/>
          <p:nvPr/>
        </p:nvSpPr>
        <p:spPr>
          <a:xfrm>
            <a:off x="1930099" y="502300"/>
            <a:ext cx="12249300" cy="1108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7200" u="none" cap="none" strike="noStrike">
                <a:solidFill>
                  <a:srgbClr val="0C0D0E"/>
                </a:solidFill>
                <a:latin typeface="Poppins"/>
                <a:ea typeface="Poppins"/>
                <a:cs typeface="Poppins"/>
                <a:sym typeface="Poppins"/>
              </a:rPr>
              <a:t>Follow My Lead Drawing</a:t>
            </a:r>
            <a:endParaRPr>
              <a:latin typeface="Poppins"/>
              <a:ea typeface="Poppins"/>
              <a:cs typeface="Poppins"/>
              <a:sym typeface="Poppins"/>
            </a:endParaRPr>
          </a:p>
        </p:txBody>
      </p:sp>
      <p:sp>
        <p:nvSpPr>
          <p:cNvPr id="516" name="Google Shape;516;p43"/>
          <p:cNvSpPr txBox="1"/>
          <p:nvPr/>
        </p:nvSpPr>
        <p:spPr>
          <a:xfrm>
            <a:off x="152400" y="9749875"/>
            <a:ext cx="7382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
        <p:nvSpPr>
          <p:cNvPr id="517" name="Google Shape;517;p43"/>
          <p:cNvSpPr txBox="1"/>
          <p:nvPr/>
        </p:nvSpPr>
        <p:spPr>
          <a:xfrm>
            <a:off x="1930112" y="2268392"/>
            <a:ext cx="14501100" cy="7671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i="0" lang="en-US" sz="2800" u="none" cap="none" strike="noStrike">
                <a:solidFill>
                  <a:srgbClr val="000000"/>
                </a:solidFill>
                <a:latin typeface="Poppins"/>
                <a:ea typeface="Poppins"/>
                <a:cs typeface="Poppins"/>
                <a:sym typeface="Poppins"/>
              </a:rPr>
              <a:t>Place students in pairs, one facing you and the other facing in the opposite direction with a piece of paper and a pencil. </a:t>
            </a:r>
            <a:endParaRPr sz="900">
              <a:latin typeface="Poppins"/>
              <a:ea typeface="Poppins"/>
              <a:cs typeface="Poppins"/>
              <a:sym typeface="Poppins"/>
            </a:endParaRPr>
          </a:p>
          <a:p>
            <a:pPr indent="0" lvl="0" marL="0" marR="0" rtl="0" algn="l">
              <a:lnSpc>
                <a:spcPct val="140000"/>
              </a:lnSpc>
              <a:spcBef>
                <a:spcPts val="0"/>
              </a:spcBef>
              <a:spcAft>
                <a:spcPts val="0"/>
              </a:spcAft>
              <a:buNone/>
            </a:pPr>
            <a:r>
              <a:t/>
            </a:r>
            <a:endParaRPr i="0" sz="28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2800" u="none" cap="none" strike="noStrike">
                <a:solidFill>
                  <a:srgbClr val="000000"/>
                </a:solidFill>
                <a:latin typeface="Poppins"/>
                <a:ea typeface="Poppins"/>
                <a:cs typeface="Poppins"/>
                <a:sym typeface="Poppins"/>
              </a:rPr>
              <a:t>Next, tell your students that you are going to show a simple picture to the students facing you. After they’ve had 15 seconds to look at it, you will hide it (but don’t erase it). </a:t>
            </a:r>
            <a:endParaRPr sz="900">
              <a:latin typeface="Poppins"/>
              <a:ea typeface="Poppins"/>
              <a:cs typeface="Poppins"/>
              <a:sym typeface="Poppins"/>
            </a:endParaRPr>
          </a:p>
          <a:p>
            <a:pPr indent="0" lvl="0" marL="0" marR="0" rtl="0" algn="l">
              <a:lnSpc>
                <a:spcPct val="140000"/>
              </a:lnSpc>
              <a:spcBef>
                <a:spcPts val="0"/>
              </a:spcBef>
              <a:spcAft>
                <a:spcPts val="0"/>
              </a:spcAft>
              <a:buNone/>
            </a:pPr>
            <a:r>
              <a:t/>
            </a:r>
            <a:endParaRPr i="0" sz="2800" u="none" cap="none" strike="noStrike">
              <a:solidFill>
                <a:srgbClr val="000000"/>
              </a:solidFill>
              <a:latin typeface="Poppins"/>
              <a:ea typeface="Poppins"/>
              <a:cs typeface="Poppins"/>
              <a:sym typeface="Poppins"/>
            </a:endParaRPr>
          </a:p>
          <a:p>
            <a:pPr indent="0" lvl="0" marL="0" marR="0" rtl="0" algn="l">
              <a:lnSpc>
                <a:spcPct val="140000"/>
              </a:lnSpc>
              <a:spcBef>
                <a:spcPts val="0"/>
              </a:spcBef>
              <a:spcAft>
                <a:spcPts val="0"/>
              </a:spcAft>
              <a:buNone/>
            </a:pPr>
            <a:r>
              <a:rPr i="0" lang="en-US" sz="2800" u="none" cap="none" strike="noStrike">
                <a:solidFill>
                  <a:srgbClr val="000000"/>
                </a:solidFill>
                <a:latin typeface="Poppins"/>
                <a:ea typeface="Poppins"/>
                <a:cs typeface="Poppins"/>
                <a:sym typeface="Poppins"/>
              </a:rPr>
              <a:t>Once you say “go,” they’ll have one minute to describe the image to their partner in as much detail as possible. At the end of the minute, the drawing students will bring their pictures to the front of the room to compare them to the original. The drawings that are most similar can be deemed the “winners.” The process then repeats with the partners switching spots.</a:t>
            </a:r>
            <a:endParaRPr sz="900">
              <a:latin typeface="Poppins"/>
              <a:ea typeface="Poppins"/>
              <a:cs typeface="Poppins"/>
              <a:sym typeface="Poppins"/>
            </a:endParaRPr>
          </a:p>
          <a:p>
            <a:pPr indent="0" lvl="0" marL="0" marR="0" rtl="0" algn="l">
              <a:lnSpc>
                <a:spcPct val="140000"/>
              </a:lnSpc>
              <a:spcBef>
                <a:spcPts val="0"/>
              </a:spcBef>
              <a:spcAft>
                <a:spcPts val="0"/>
              </a:spcAft>
              <a:buNone/>
            </a:pPr>
            <a:r>
              <a:t/>
            </a:r>
            <a:endParaRPr i="0" sz="2800" u="none" cap="none" strike="noStrike">
              <a:solidFill>
                <a:srgbClr val="000000"/>
              </a:solidFill>
              <a:latin typeface="Poppins"/>
              <a:ea typeface="Poppins"/>
              <a:cs typeface="Poppins"/>
              <a:sym typeface="Poppi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521" name="Shape 521"/>
        <p:cNvGrpSpPr/>
        <p:nvPr/>
      </p:nvGrpSpPr>
      <p:grpSpPr>
        <a:xfrm>
          <a:off x="0" y="0"/>
          <a:ext cx="0" cy="0"/>
          <a:chOff x="0" y="0"/>
          <a:chExt cx="0" cy="0"/>
        </a:xfrm>
      </p:grpSpPr>
      <p:grpSp>
        <p:nvGrpSpPr>
          <p:cNvPr id="522" name="Google Shape;522;p44"/>
          <p:cNvGrpSpPr/>
          <p:nvPr/>
        </p:nvGrpSpPr>
        <p:grpSpPr>
          <a:xfrm rot="-102414">
            <a:off x="2238687" y="3097574"/>
            <a:ext cx="4618912" cy="757273"/>
            <a:chOff x="0" y="0"/>
            <a:chExt cx="6158550" cy="1009697"/>
          </a:xfrm>
        </p:grpSpPr>
        <p:grpSp>
          <p:nvGrpSpPr>
            <p:cNvPr id="523" name="Google Shape;523;p44"/>
            <p:cNvGrpSpPr/>
            <p:nvPr/>
          </p:nvGrpSpPr>
          <p:grpSpPr>
            <a:xfrm>
              <a:off x="0" y="0"/>
              <a:ext cx="6158550" cy="1009697"/>
              <a:chOff x="0" y="0"/>
              <a:chExt cx="11797642" cy="1934229"/>
            </a:xfrm>
          </p:grpSpPr>
          <p:sp>
            <p:nvSpPr>
              <p:cNvPr id="524" name="Google Shape;524;p44"/>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4"/>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6" name="Google Shape;526;p44"/>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1</a:t>
              </a:r>
              <a:endParaRPr/>
            </a:p>
          </p:txBody>
        </p:sp>
      </p:grpSp>
      <p:sp>
        <p:nvSpPr>
          <p:cNvPr id="527" name="Google Shape;527;p44"/>
          <p:cNvSpPr txBox="1"/>
          <p:nvPr/>
        </p:nvSpPr>
        <p:spPr>
          <a:xfrm>
            <a:off x="2541703" y="4185008"/>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grpSp>
        <p:nvGrpSpPr>
          <p:cNvPr id="528" name="Google Shape;528;p44"/>
          <p:cNvGrpSpPr/>
          <p:nvPr/>
        </p:nvGrpSpPr>
        <p:grpSpPr>
          <a:xfrm rot="-102414">
            <a:off x="11802193" y="4814666"/>
            <a:ext cx="4618912" cy="757273"/>
            <a:chOff x="0" y="0"/>
            <a:chExt cx="6158550" cy="1009697"/>
          </a:xfrm>
        </p:grpSpPr>
        <p:grpSp>
          <p:nvGrpSpPr>
            <p:cNvPr id="529" name="Google Shape;529;p44"/>
            <p:cNvGrpSpPr/>
            <p:nvPr/>
          </p:nvGrpSpPr>
          <p:grpSpPr>
            <a:xfrm>
              <a:off x="0" y="0"/>
              <a:ext cx="6158550" cy="1009697"/>
              <a:chOff x="0" y="0"/>
              <a:chExt cx="11797642" cy="1934229"/>
            </a:xfrm>
          </p:grpSpPr>
          <p:sp>
            <p:nvSpPr>
              <p:cNvPr id="530" name="Google Shape;530;p44"/>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4"/>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2" name="Google Shape;532;p44"/>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2</a:t>
              </a:r>
              <a:endParaRPr/>
            </a:p>
          </p:txBody>
        </p:sp>
      </p:grpSp>
      <p:sp>
        <p:nvSpPr>
          <p:cNvPr id="533" name="Google Shape;533;p44"/>
          <p:cNvSpPr txBox="1"/>
          <p:nvPr/>
        </p:nvSpPr>
        <p:spPr>
          <a:xfrm>
            <a:off x="12105209" y="5902100"/>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grpSp>
        <p:nvGrpSpPr>
          <p:cNvPr id="534" name="Google Shape;534;p44"/>
          <p:cNvGrpSpPr/>
          <p:nvPr/>
        </p:nvGrpSpPr>
        <p:grpSpPr>
          <a:xfrm rot="-102414">
            <a:off x="3511266" y="7234294"/>
            <a:ext cx="4618912" cy="757273"/>
            <a:chOff x="0" y="0"/>
            <a:chExt cx="6158550" cy="1009697"/>
          </a:xfrm>
        </p:grpSpPr>
        <p:grpSp>
          <p:nvGrpSpPr>
            <p:cNvPr id="535" name="Google Shape;535;p44"/>
            <p:cNvGrpSpPr/>
            <p:nvPr/>
          </p:nvGrpSpPr>
          <p:grpSpPr>
            <a:xfrm>
              <a:off x="0" y="0"/>
              <a:ext cx="6158550" cy="1009697"/>
              <a:chOff x="0" y="0"/>
              <a:chExt cx="11797642" cy="1934229"/>
            </a:xfrm>
          </p:grpSpPr>
          <p:sp>
            <p:nvSpPr>
              <p:cNvPr id="536" name="Google Shape;536;p44"/>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44"/>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8" name="Google Shape;538;p44"/>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3</a:t>
              </a:r>
              <a:endParaRPr/>
            </a:p>
          </p:txBody>
        </p:sp>
      </p:grpSp>
      <p:sp>
        <p:nvSpPr>
          <p:cNvPr id="539" name="Google Shape;539;p44"/>
          <p:cNvSpPr txBox="1"/>
          <p:nvPr/>
        </p:nvSpPr>
        <p:spPr>
          <a:xfrm>
            <a:off x="3814281" y="8321728"/>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sp>
        <p:nvSpPr>
          <p:cNvPr id="540" name="Google Shape;540;p44"/>
          <p:cNvSpPr/>
          <p:nvPr/>
        </p:nvSpPr>
        <p:spPr>
          <a:xfrm>
            <a:off x="1412454" y="40585"/>
            <a:ext cx="15698378" cy="10305435"/>
          </a:xfrm>
          <a:custGeom>
            <a:rect b="b" l="l" r="r" t="t"/>
            <a:pathLst>
              <a:path extrusionOk="0" h="10305435" w="15698378">
                <a:moveTo>
                  <a:pt x="0" y="0"/>
                </a:moveTo>
                <a:lnTo>
                  <a:pt x="15698378" y="0"/>
                </a:lnTo>
                <a:lnTo>
                  <a:pt x="15698378" y="10305435"/>
                </a:lnTo>
                <a:lnTo>
                  <a:pt x="0" y="10305435"/>
                </a:lnTo>
                <a:lnTo>
                  <a:pt x="0" y="0"/>
                </a:lnTo>
                <a:close/>
              </a:path>
            </a:pathLst>
          </a:custGeom>
          <a:blipFill rotWithShape="1">
            <a:blip r:embed="rId3">
              <a:alphaModFix/>
            </a:blip>
            <a:stretch>
              <a:fillRect b="0" l="-4705" r="-4705" t="0"/>
            </a:stretch>
          </a:blipFill>
          <a:ln>
            <a:noFill/>
          </a:ln>
        </p:spPr>
      </p:sp>
      <p:sp>
        <p:nvSpPr>
          <p:cNvPr id="541" name="Google Shape;541;p44"/>
          <p:cNvSpPr txBox="1"/>
          <p:nvPr/>
        </p:nvSpPr>
        <p:spPr>
          <a:xfrm>
            <a:off x="1692550" y="257175"/>
            <a:ext cx="12486600" cy="1108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7200" u="none" cap="none" strike="noStrike">
                <a:solidFill>
                  <a:srgbClr val="0C0D0E"/>
                </a:solidFill>
                <a:latin typeface="Poppins"/>
                <a:ea typeface="Poppins"/>
                <a:cs typeface="Poppins"/>
                <a:sym typeface="Poppins"/>
              </a:rPr>
              <a:t>Follow My Lead Drawing</a:t>
            </a:r>
            <a:endParaRPr>
              <a:latin typeface="Poppins"/>
              <a:ea typeface="Poppins"/>
              <a:cs typeface="Poppins"/>
              <a:sym typeface="Poppins"/>
            </a:endParaRPr>
          </a:p>
        </p:txBody>
      </p:sp>
      <p:sp>
        <p:nvSpPr>
          <p:cNvPr id="542" name="Google Shape;542;p44"/>
          <p:cNvSpPr txBox="1"/>
          <p:nvPr/>
        </p:nvSpPr>
        <p:spPr>
          <a:xfrm>
            <a:off x="152400" y="9749875"/>
            <a:ext cx="87972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
        <p:nvSpPr>
          <p:cNvPr id="543" name="Google Shape;543;p44"/>
          <p:cNvSpPr txBox="1"/>
          <p:nvPr/>
        </p:nvSpPr>
        <p:spPr>
          <a:xfrm>
            <a:off x="1692553" y="4620273"/>
            <a:ext cx="15138300" cy="5256600"/>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i="0" lang="en-US" sz="2799" u="none" cap="none" strike="noStrike">
                <a:solidFill>
                  <a:srgbClr val="000000"/>
                </a:solidFill>
                <a:latin typeface="Poppins"/>
                <a:ea typeface="Poppins"/>
                <a:cs typeface="Poppins"/>
                <a:sym typeface="Poppins"/>
              </a:rPr>
              <a:t>Although a lot of fun, this game can be frustrating, and that’s sort of the point. It can be challenging to try to describe something from memory. It can also be challenging to try to interpret what someone is describing to you and then draw it. Both team members have a responsibility to the other that they must try to meet. You can really enhance this concept by adding a reflection activity to the end of the game. Ask your students how it felt to be the describer or the drawer. Have them explain what frustrations they felt. Discuss appropriate ways to deal with any feelings of nervousness or fear that come from not doing a good job in either role.</a:t>
            </a:r>
            <a:endParaRPr sz="800">
              <a:latin typeface="Poppins"/>
              <a:ea typeface="Poppins"/>
              <a:cs typeface="Poppins"/>
              <a:sym typeface="Poppins"/>
            </a:endParaRPr>
          </a:p>
          <a:p>
            <a:pPr indent="0" lvl="0" marL="0" marR="0" rtl="0" algn="l">
              <a:lnSpc>
                <a:spcPct val="140011"/>
              </a:lnSpc>
              <a:spcBef>
                <a:spcPts val="0"/>
              </a:spcBef>
              <a:spcAft>
                <a:spcPts val="0"/>
              </a:spcAft>
              <a:buNone/>
            </a:pPr>
            <a:r>
              <a:t/>
            </a:r>
            <a:endParaRPr i="0" sz="2799" u="none" cap="none" strike="noStrike">
              <a:solidFill>
                <a:srgbClr val="000000"/>
              </a:solidFill>
              <a:latin typeface="Poppins"/>
              <a:ea typeface="Poppins"/>
              <a:cs typeface="Poppins"/>
              <a:sym typeface="Poppins"/>
            </a:endParaRPr>
          </a:p>
        </p:txBody>
      </p:sp>
      <p:sp>
        <p:nvSpPr>
          <p:cNvPr id="544" name="Google Shape;544;p44"/>
          <p:cNvSpPr txBox="1"/>
          <p:nvPr/>
        </p:nvSpPr>
        <p:spPr>
          <a:xfrm>
            <a:off x="1591500" y="1519888"/>
            <a:ext cx="15340200" cy="3280200"/>
          </a:xfrm>
          <a:prstGeom prst="rect">
            <a:avLst/>
          </a:prstGeom>
          <a:noFill/>
          <a:ln>
            <a:noFill/>
          </a:ln>
        </p:spPr>
        <p:txBody>
          <a:bodyPr anchorCtr="0" anchor="t" bIns="0" lIns="0" spcFirstLastPara="1" rIns="0" wrap="square" tIns="0">
            <a:spAutoFit/>
          </a:bodyPr>
          <a:lstStyle/>
          <a:p>
            <a:pPr indent="0" lvl="0" marL="0" marR="0" rtl="0" algn="l">
              <a:lnSpc>
                <a:spcPct val="172222"/>
              </a:lnSpc>
              <a:spcBef>
                <a:spcPts val="0"/>
              </a:spcBef>
              <a:spcAft>
                <a:spcPts val="0"/>
              </a:spcAft>
              <a:buNone/>
            </a:pPr>
            <a:r>
              <a:t/>
            </a:r>
            <a:endParaRPr i="0" u="none" cap="none" strike="noStrike">
              <a:solidFill>
                <a:schemeClr val="dk1"/>
              </a:solidFill>
              <a:latin typeface="Poppins"/>
              <a:ea typeface="Poppins"/>
              <a:cs typeface="Poppins"/>
              <a:sym typeface="Poppins"/>
            </a:endParaRPr>
          </a:p>
          <a:p>
            <a:pPr indent="0" lvl="0" marL="0" marR="0" rtl="0" algn="l">
              <a:lnSpc>
                <a:spcPct val="100000"/>
              </a:lnSpc>
              <a:spcBef>
                <a:spcPts val="0"/>
              </a:spcBef>
              <a:spcAft>
                <a:spcPts val="0"/>
              </a:spcAft>
              <a:buNone/>
            </a:pPr>
            <a:r>
              <a:rPr i="0" lang="en-US" sz="2700" u="none" cap="none" strike="noStrike">
                <a:solidFill>
                  <a:srgbClr val="000000"/>
                </a:solidFill>
                <a:latin typeface="Poppins"/>
                <a:ea typeface="Poppins"/>
                <a:cs typeface="Poppins"/>
                <a:sym typeface="Poppins"/>
              </a:rPr>
              <a:t>(Quick tip: It works best to choose pictures that are simple to draw but have several details. Depending on the age of the students the more or less detail you add.)</a:t>
            </a:r>
            <a:endParaRPr sz="1000">
              <a:latin typeface="Poppins"/>
              <a:ea typeface="Poppins"/>
              <a:cs typeface="Poppins"/>
              <a:sym typeface="Poppins"/>
            </a:endParaRPr>
          </a:p>
          <a:p>
            <a:pPr indent="0" lvl="0" marL="0" marR="0" rtl="0" algn="l">
              <a:lnSpc>
                <a:spcPct val="100000"/>
              </a:lnSpc>
              <a:spcBef>
                <a:spcPts val="0"/>
              </a:spcBef>
              <a:spcAft>
                <a:spcPts val="0"/>
              </a:spcAft>
              <a:buNone/>
            </a:pPr>
            <a:r>
              <a:rPr i="0" lang="en-US" sz="2700" u="none" cap="none" strike="noStrike">
                <a:solidFill>
                  <a:srgbClr val="000000"/>
                </a:solidFill>
                <a:latin typeface="Poppins"/>
                <a:ea typeface="Poppins"/>
                <a:cs typeface="Poppins"/>
                <a:sym typeface="Poppins"/>
              </a:rPr>
              <a:t> </a:t>
            </a:r>
            <a:endParaRPr sz="1000">
              <a:latin typeface="Poppins"/>
              <a:ea typeface="Poppins"/>
              <a:cs typeface="Poppins"/>
              <a:sym typeface="Poppins"/>
            </a:endParaRPr>
          </a:p>
          <a:p>
            <a:pPr indent="-309248" lvl="1" marL="669296" marR="0" rtl="0" algn="l">
              <a:lnSpc>
                <a:spcPct val="100000"/>
              </a:lnSpc>
              <a:spcBef>
                <a:spcPts val="0"/>
              </a:spcBef>
              <a:spcAft>
                <a:spcPts val="0"/>
              </a:spcAft>
              <a:buClr>
                <a:srgbClr val="000000"/>
              </a:buClr>
              <a:buSzPts val="2700"/>
              <a:buFont typeface="Poppins"/>
              <a:buChar char="•"/>
            </a:pPr>
            <a:r>
              <a:rPr i="0" lang="en-US" sz="2700" u="none" cap="none" strike="noStrike">
                <a:solidFill>
                  <a:srgbClr val="000000"/>
                </a:solidFill>
                <a:latin typeface="Poppins"/>
                <a:ea typeface="Poppins"/>
                <a:cs typeface="Poppins"/>
                <a:sym typeface="Poppins"/>
              </a:rPr>
              <a:t> basic house with a chimney, 3 windows, 2 doors, and a tree with 9 apples &amp; a squirrel</a:t>
            </a:r>
            <a:endParaRPr sz="1000">
              <a:latin typeface="Poppins"/>
              <a:ea typeface="Poppins"/>
              <a:cs typeface="Poppins"/>
              <a:sym typeface="Poppins"/>
            </a:endParaRPr>
          </a:p>
          <a:p>
            <a:pPr indent="-309248" lvl="1" marL="669296" marR="0" rtl="0" algn="l">
              <a:lnSpc>
                <a:spcPct val="100000"/>
              </a:lnSpc>
              <a:spcBef>
                <a:spcPts val="0"/>
              </a:spcBef>
              <a:spcAft>
                <a:spcPts val="0"/>
              </a:spcAft>
              <a:buClr>
                <a:srgbClr val="000000"/>
              </a:buClr>
              <a:buSzPts val="2700"/>
              <a:buFont typeface="Poppins"/>
              <a:buChar char="•"/>
            </a:pPr>
            <a:r>
              <a:rPr i="0" lang="en-US" sz="2700" u="none" cap="none" strike="noStrike">
                <a:solidFill>
                  <a:srgbClr val="000000"/>
                </a:solidFill>
                <a:latin typeface="Poppins"/>
                <a:ea typeface="Poppins"/>
                <a:cs typeface="Poppins"/>
                <a:sym typeface="Poppins"/>
              </a:rPr>
              <a:t> A sailboat on an ocean, with a moon up above and 7 fish in the water, an island in the distance with a volcano and a palm tree.</a:t>
            </a:r>
            <a:endParaRPr sz="1000">
              <a:latin typeface="Poppins"/>
              <a:ea typeface="Poppins"/>
              <a:cs typeface="Poppins"/>
              <a:sym typeface="Poppins"/>
            </a:endParaRPr>
          </a:p>
          <a:p>
            <a:pPr indent="0" lvl="0" marL="0" marR="0" rtl="0" algn="l">
              <a:lnSpc>
                <a:spcPct val="100000"/>
              </a:lnSpc>
              <a:spcBef>
                <a:spcPts val="0"/>
              </a:spcBef>
              <a:spcAft>
                <a:spcPts val="0"/>
              </a:spcAft>
              <a:buNone/>
            </a:pPr>
            <a:r>
              <a:t/>
            </a:r>
            <a:endParaRPr i="0" sz="2700" u="none" cap="none" strike="noStrike">
              <a:solidFill>
                <a:srgbClr val="000000"/>
              </a:solidFill>
              <a:latin typeface="Poppins"/>
              <a:ea typeface="Poppins"/>
              <a:cs typeface="Poppins"/>
              <a:sym typeface="Poppi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C375"/>
        </a:solidFill>
      </p:bgPr>
    </p:bg>
    <p:spTree>
      <p:nvGrpSpPr>
        <p:cNvPr id="548" name="Shape 548"/>
        <p:cNvGrpSpPr/>
        <p:nvPr/>
      </p:nvGrpSpPr>
      <p:grpSpPr>
        <a:xfrm>
          <a:off x="0" y="0"/>
          <a:ext cx="0" cy="0"/>
          <a:chOff x="0" y="0"/>
          <a:chExt cx="0" cy="0"/>
        </a:xfrm>
      </p:grpSpPr>
      <p:sp>
        <p:nvSpPr>
          <p:cNvPr id="549" name="Google Shape;549;p45"/>
          <p:cNvSpPr/>
          <p:nvPr/>
        </p:nvSpPr>
        <p:spPr>
          <a:xfrm>
            <a:off x="2877525" y="-201707"/>
            <a:ext cx="12532950" cy="17232806"/>
          </a:xfrm>
          <a:custGeom>
            <a:rect b="b" l="l" r="r" t="t"/>
            <a:pathLst>
              <a:path extrusionOk="0" h="17232806" w="12532950">
                <a:moveTo>
                  <a:pt x="0" y="0"/>
                </a:moveTo>
                <a:lnTo>
                  <a:pt x="12532950" y="0"/>
                </a:lnTo>
                <a:lnTo>
                  <a:pt x="12532950" y="17232806"/>
                </a:lnTo>
                <a:lnTo>
                  <a:pt x="0" y="17232806"/>
                </a:lnTo>
                <a:lnTo>
                  <a:pt x="0" y="0"/>
                </a:lnTo>
                <a:close/>
              </a:path>
            </a:pathLst>
          </a:custGeom>
          <a:blipFill rotWithShape="1">
            <a:blip r:embed="rId3">
              <a:alphaModFix/>
            </a:blip>
            <a:stretch>
              <a:fillRect b="0" l="0" r="0" t="0"/>
            </a:stretch>
          </a:blipFill>
          <a:ln>
            <a:noFill/>
          </a:ln>
        </p:spPr>
      </p:sp>
      <p:grpSp>
        <p:nvGrpSpPr>
          <p:cNvPr id="550" name="Google Shape;550;p45"/>
          <p:cNvGrpSpPr/>
          <p:nvPr/>
        </p:nvGrpSpPr>
        <p:grpSpPr>
          <a:xfrm>
            <a:off x="5231237" y="2646514"/>
            <a:ext cx="7830225" cy="1562706"/>
            <a:chOff x="2838" y="0"/>
            <a:chExt cx="10440300" cy="2083608"/>
          </a:xfrm>
        </p:grpSpPr>
        <p:grpSp>
          <p:nvGrpSpPr>
            <p:cNvPr id="551" name="Google Shape;551;p45"/>
            <p:cNvGrpSpPr/>
            <p:nvPr/>
          </p:nvGrpSpPr>
          <p:grpSpPr>
            <a:xfrm rot="-102414">
              <a:off x="848779" y="129795"/>
              <a:ext cx="8742150" cy="1824018"/>
              <a:chOff x="0" y="0"/>
              <a:chExt cx="9294627" cy="1939290"/>
            </a:xfrm>
          </p:grpSpPr>
          <p:sp>
            <p:nvSpPr>
              <p:cNvPr id="552" name="Google Shape;552;p45"/>
              <p:cNvSpPr/>
              <p:nvPr/>
            </p:nvSpPr>
            <p:spPr>
              <a:xfrm>
                <a:off x="12700" y="12700"/>
                <a:ext cx="9269227" cy="1913890"/>
              </a:xfrm>
              <a:custGeom>
                <a:rect b="b" l="l" r="r" t="t"/>
                <a:pathLst>
                  <a:path extrusionOk="0" h="1913890" w="9269227">
                    <a:moveTo>
                      <a:pt x="8312282" y="1913890"/>
                    </a:moveTo>
                    <a:lnTo>
                      <a:pt x="956945" y="1913890"/>
                    </a:lnTo>
                    <a:cubicBezTo>
                      <a:pt x="428371" y="1913890"/>
                      <a:pt x="0" y="1485392"/>
                      <a:pt x="0" y="956945"/>
                    </a:cubicBezTo>
                    <a:cubicBezTo>
                      <a:pt x="0" y="428371"/>
                      <a:pt x="428371" y="0"/>
                      <a:pt x="956945" y="0"/>
                    </a:cubicBezTo>
                    <a:lnTo>
                      <a:pt x="8312282" y="0"/>
                    </a:lnTo>
                    <a:cubicBezTo>
                      <a:pt x="8840729" y="0"/>
                      <a:pt x="9269227" y="428371"/>
                      <a:pt x="9269227" y="956945"/>
                    </a:cubicBezTo>
                    <a:cubicBezTo>
                      <a:pt x="9269227" y="1485392"/>
                      <a:pt x="8840729" y="1913890"/>
                      <a:pt x="8312282"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5"/>
              <p:cNvSpPr/>
              <p:nvPr/>
            </p:nvSpPr>
            <p:spPr>
              <a:xfrm>
                <a:off x="0" y="0"/>
                <a:ext cx="9294627" cy="1939290"/>
              </a:xfrm>
              <a:custGeom>
                <a:rect b="b" l="l" r="r" t="t"/>
                <a:pathLst>
                  <a:path extrusionOk="0" h="1939290" w="9294627">
                    <a:moveTo>
                      <a:pt x="8324982" y="0"/>
                    </a:moveTo>
                    <a:lnTo>
                      <a:pt x="969645" y="0"/>
                    </a:lnTo>
                    <a:cubicBezTo>
                      <a:pt x="434975" y="0"/>
                      <a:pt x="0" y="434975"/>
                      <a:pt x="0" y="969645"/>
                    </a:cubicBezTo>
                    <a:cubicBezTo>
                      <a:pt x="0" y="1504315"/>
                      <a:pt x="434975" y="1939290"/>
                      <a:pt x="969645" y="1939290"/>
                    </a:cubicBezTo>
                    <a:lnTo>
                      <a:pt x="8324982" y="1939290"/>
                    </a:lnTo>
                    <a:cubicBezTo>
                      <a:pt x="8859652" y="1939290"/>
                      <a:pt x="9294627" y="1504315"/>
                      <a:pt x="9294627" y="969645"/>
                    </a:cubicBezTo>
                    <a:cubicBezTo>
                      <a:pt x="9294627" y="434975"/>
                      <a:pt x="8859652" y="0"/>
                      <a:pt x="8324982" y="0"/>
                    </a:cubicBezTo>
                    <a:close/>
                    <a:moveTo>
                      <a:pt x="8324982" y="1913890"/>
                    </a:moveTo>
                    <a:lnTo>
                      <a:pt x="969645" y="1913890"/>
                    </a:lnTo>
                    <a:cubicBezTo>
                      <a:pt x="448945" y="1913890"/>
                      <a:pt x="25400" y="1490345"/>
                      <a:pt x="25400" y="969645"/>
                    </a:cubicBezTo>
                    <a:cubicBezTo>
                      <a:pt x="25400" y="448945"/>
                      <a:pt x="448945" y="25400"/>
                      <a:pt x="969645" y="25400"/>
                    </a:cubicBezTo>
                    <a:lnTo>
                      <a:pt x="8324982" y="25400"/>
                    </a:lnTo>
                    <a:cubicBezTo>
                      <a:pt x="8845682" y="25400"/>
                      <a:pt x="9269227" y="448945"/>
                      <a:pt x="9269227" y="969645"/>
                    </a:cubicBezTo>
                    <a:cubicBezTo>
                      <a:pt x="9269227" y="1490345"/>
                      <a:pt x="8845682" y="1913890"/>
                      <a:pt x="8324982"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4" name="Google Shape;554;p45"/>
            <p:cNvSpPr txBox="1"/>
            <p:nvPr/>
          </p:nvSpPr>
          <p:spPr>
            <a:xfrm rot="-102444">
              <a:off x="17477" y="578371"/>
              <a:ext cx="10411022" cy="113570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5534" u="none" cap="none" strike="noStrike">
                  <a:solidFill>
                    <a:srgbClr val="FFFFFF"/>
                  </a:solidFill>
                  <a:latin typeface="Poppins"/>
                  <a:ea typeface="Poppins"/>
                  <a:cs typeface="Poppins"/>
                  <a:sym typeface="Poppins"/>
                </a:rPr>
                <a:t>YOU DID IT!</a:t>
              </a:r>
              <a:endParaRPr>
                <a:latin typeface="Poppins"/>
                <a:ea typeface="Poppins"/>
                <a:cs typeface="Poppins"/>
                <a:sym typeface="Poppins"/>
              </a:endParaRPr>
            </a:p>
          </p:txBody>
        </p:sp>
      </p:grpSp>
      <p:grpSp>
        <p:nvGrpSpPr>
          <p:cNvPr id="555" name="Google Shape;555;p45"/>
          <p:cNvGrpSpPr/>
          <p:nvPr/>
        </p:nvGrpSpPr>
        <p:grpSpPr>
          <a:xfrm>
            <a:off x="6328850" y="4816103"/>
            <a:ext cx="5635350" cy="1483335"/>
            <a:chOff x="3121" y="0"/>
            <a:chExt cx="7513800" cy="1977779"/>
          </a:xfrm>
        </p:grpSpPr>
        <p:grpSp>
          <p:nvGrpSpPr>
            <p:cNvPr id="556" name="Google Shape;556;p45"/>
            <p:cNvGrpSpPr/>
            <p:nvPr/>
          </p:nvGrpSpPr>
          <p:grpSpPr>
            <a:xfrm rot="-102414">
              <a:off x="617989" y="93093"/>
              <a:ext cx="6277327" cy="1791594"/>
              <a:chOff x="0" y="0"/>
              <a:chExt cx="6794820" cy="1939290"/>
            </a:xfrm>
          </p:grpSpPr>
          <p:sp>
            <p:nvSpPr>
              <p:cNvPr id="557" name="Google Shape;557;p45"/>
              <p:cNvSpPr/>
              <p:nvPr/>
            </p:nvSpPr>
            <p:spPr>
              <a:xfrm>
                <a:off x="12700" y="12700"/>
                <a:ext cx="6769420" cy="1913890"/>
              </a:xfrm>
              <a:custGeom>
                <a:rect b="b" l="l" r="r" t="t"/>
                <a:pathLst>
                  <a:path extrusionOk="0" h="1913890" w="6769420">
                    <a:moveTo>
                      <a:pt x="5812475" y="1913890"/>
                    </a:moveTo>
                    <a:lnTo>
                      <a:pt x="956945" y="1913890"/>
                    </a:lnTo>
                    <a:cubicBezTo>
                      <a:pt x="428371" y="1913890"/>
                      <a:pt x="0" y="1485392"/>
                      <a:pt x="0" y="956945"/>
                    </a:cubicBezTo>
                    <a:cubicBezTo>
                      <a:pt x="0" y="428371"/>
                      <a:pt x="428371" y="0"/>
                      <a:pt x="956945" y="0"/>
                    </a:cubicBezTo>
                    <a:lnTo>
                      <a:pt x="5812475" y="0"/>
                    </a:lnTo>
                    <a:cubicBezTo>
                      <a:pt x="6340922" y="0"/>
                      <a:pt x="6769420" y="428371"/>
                      <a:pt x="6769420" y="956945"/>
                    </a:cubicBezTo>
                    <a:cubicBezTo>
                      <a:pt x="6769420" y="1485392"/>
                      <a:pt x="6340923" y="1913890"/>
                      <a:pt x="5812475"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45"/>
              <p:cNvSpPr/>
              <p:nvPr/>
            </p:nvSpPr>
            <p:spPr>
              <a:xfrm>
                <a:off x="0" y="0"/>
                <a:ext cx="6794820" cy="1939290"/>
              </a:xfrm>
              <a:custGeom>
                <a:rect b="b" l="l" r="r" t="t"/>
                <a:pathLst>
                  <a:path extrusionOk="0" h="1939290" w="6794820">
                    <a:moveTo>
                      <a:pt x="5825175" y="0"/>
                    </a:moveTo>
                    <a:lnTo>
                      <a:pt x="969645" y="0"/>
                    </a:lnTo>
                    <a:cubicBezTo>
                      <a:pt x="434975" y="0"/>
                      <a:pt x="0" y="434975"/>
                      <a:pt x="0" y="969645"/>
                    </a:cubicBezTo>
                    <a:cubicBezTo>
                      <a:pt x="0" y="1504315"/>
                      <a:pt x="434975" y="1939290"/>
                      <a:pt x="969645" y="1939290"/>
                    </a:cubicBezTo>
                    <a:lnTo>
                      <a:pt x="5825175" y="1939290"/>
                    </a:lnTo>
                    <a:cubicBezTo>
                      <a:pt x="6359846" y="1939290"/>
                      <a:pt x="6794820" y="1504315"/>
                      <a:pt x="6794820" y="969645"/>
                    </a:cubicBezTo>
                    <a:cubicBezTo>
                      <a:pt x="6794820" y="434975"/>
                      <a:pt x="6359846" y="0"/>
                      <a:pt x="5825175" y="0"/>
                    </a:cubicBezTo>
                    <a:close/>
                    <a:moveTo>
                      <a:pt x="5825175" y="1913890"/>
                    </a:moveTo>
                    <a:lnTo>
                      <a:pt x="969645" y="1913890"/>
                    </a:lnTo>
                    <a:cubicBezTo>
                      <a:pt x="448945" y="1913890"/>
                      <a:pt x="25400" y="1490345"/>
                      <a:pt x="25400" y="969645"/>
                    </a:cubicBezTo>
                    <a:cubicBezTo>
                      <a:pt x="25400" y="448945"/>
                      <a:pt x="448945" y="25400"/>
                      <a:pt x="969645" y="25400"/>
                    </a:cubicBezTo>
                    <a:lnTo>
                      <a:pt x="5825175" y="25400"/>
                    </a:lnTo>
                    <a:cubicBezTo>
                      <a:pt x="6345875" y="25400"/>
                      <a:pt x="6769420" y="448945"/>
                      <a:pt x="6769420" y="969645"/>
                    </a:cubicBezTo>
                    <a:cubicBezTo>
                      <a:pt x="6769420" y="1490345"/>
                      <a:pt x="6345875" y="1913890"/>
                      <a:pt x="5825175" y="1913890"/>
                    </a:cubicBezTo>
                    <a:close/>
                  </a:path>
                </a:pathLst>
              </a:custGeom>
              <a:solidFill>
                <a:srgbClr val="FCB94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9" name="Google Shape;559;p45"/>
            <p:cNvSpPr txBox="1"/>
            <p:nvPr/>
          </p:nvSpPr>
          <p:spPr>
            <a:xfrm rot="-102406">
              <a:off x="18110" y="544946"/>
              <a:ext cx="7483820" cy="111559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5436" u="none" cap="none" strike="noStrike">
                  <a:solidFill>
                    <a:srgbClr val="FFFFFF"/>
                  </a:solidFill>
                  <a:latin typeface="Poppins"/>
                  <a:ea typeface="Poppins"/>
                  <a:cs typeface="Poppins"/>
                  <a:sym typeface="Poppins"/>
                </a:rPr>
                <a:t>WEEK FOUR</a:t>
              </a:r>
              <a:endParaRPr>
                <a:latin typeface="Poppins"/>
                <a:ea typeface="Poppins"/>
                <a:cs typeface="Poppins"/>
                <a:sym typeface="Poppins"/>
              </a:endParaRPr>
            </a:p>
          </p:txBody>
        </p:sp>
      </p:grpSp>
      <p:sp>
        <p:nvSpPr>
          <p:cNvPr id="560" name="Google Shape;560;p45"/>
          <p:cNvSpPr/>
          <p:nvPr/>
        </p:nvSpPr>
        <p:spPr>
          <a:xfrm rot="-1067681">
            <a:off x="11260503" y="3545210"/>
            <a:ext cx="2770510" cy="2040103"/>
          </a:xfrm>
          <a:custGeom>
            <a:rect b="b" l="l" r="r" t="t"/>
            <a:pathLst>
              <a:path extrusionOk="0" h="2040103" w="2770510">
                <a:moveTo>
                  <a:pt x="0" y="0"/>
                </a:moveTo>
                <a:lnTo>
                  <a:pt x="2770510" y="0"/>
                </a:lnTo>
                <a:lnTo>
                  <a:pt x="2770510" y="2040103"/>
                </a:lnTo>
                <a:lnTo>
                  <a:pt x="0" y="2040103"/>
                </a:lnTo>
                <a:lnTo>
                  <a:pt x="0" y="0"/>
                </a:lnTo>
                <a:close/>
              </a:path>
            </a:pathLst>
          </a:custGeom>
          <a:blipFill rotWithShape="1">
            <a:blip r:embed="rId4">
              <a:alphaModFix/>
            </a:blip>
            <a:stretch>
              <a:fillRect b="0" l="0" r="0" t="0"/>
            </a:stretch>
          </a:blipFill>
          <a:ln>
            <a:noFill/>
          </a:ln>
        </p:spPr>
      </p:sp>
      <p:sp>
        <p:nvSpPr>
          <p:cNvPr id="561" name="Google Shape;561;p45"/>
          <p:cNvSpPr txBox="1"/>
          <p:nvPr/>
        </p:nvSpPr>
        <p:spPr>
          <a:xfrm>
            <a:off x="301828" y="9759025"/>
            <a:ext cx="51213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