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10287000" cx="18288000"/>
  <p:notesSz cx="6858000" cy="9144000"/>
  <p:embeddedFontLst>
    <p:embeddedFont>
      <p:font typeface="Patrick Hand"/>
      <p:regular r:id="rId44"/>
    </p:embeddedFont>
    <p:embeddedFont>
      <p:font typeface="Roboto"/>
      <p:regular r:id="rId45"/>
      <p:bold r:id="rId46"/>
      <p:italic r:id="rId47"/>
      <p:boldItalic r:id="rId48"/>
    </p:embeddedFont>
    <p:embeddedFont>
      <p:font typeface="Poppins"/>
      <p:regular r:id="rId49"/>
      <p:bold r:id="rId50"/>
      <p:italic r:id="rId51"/>
      <p:boldItalic r:id="rId52"/>
    </p:embeddedFont>
    <p:embeddedFont>
      <p:font typeface="Montserrat"/>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PatrickHand-regular.fntdata"/><Relationship Id="rId43" Type="http://schemas.openxmlformats.org/officeDocument/2006/relationships/slide" Target="slides/slide38.xml"/><Relationship Id="rId46" Type="http://schemas.openxmlformats.org/officeDocument/2006/relationships/font" Target="fonts/Roboto-bold.fntdata"/><Relationship Id="rId45"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boldItalic.fntdata"/><Relationship Id="rId47" Type="http://schemas.openxmlformats.org/officeDocument/2006/relationships/font" Target="fonts/Roboto-italic.fntdata"/><Relationship Id="rId49" Type="http://schemas.openxmlformats.org/officeDocument/2006/relationships/font" Target="fonts/Poppins-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Poppins-italic.fntdata"/><Relationship Id="rId50" Type="http://schemas.openxmlformats.org/officeDocument/2006/relationships/font" Target="fonts/Poppins-bold.fntdata"/><Relationship Id="rId53" Type="http://schemas.openxmlformats.org/officeDocument/2006/relationships/font" Target="fonts/Montserrat-regular.fntdata"/><Relationship Id="rId52" Type="http://schemas.openxmlformats.org/officeDocument/2006/relationships/font" Target="fonts/Poppins-boldItalic.fntdata"/><Relationship Id="rId11" Type="http://schemas.openxmlformats.org/officeDocument/2006/relationships/slide" Target="slides/slide6.xml"/><Relationship Id="rId55" Type="http://schemas.openxmlformats.org/officeDocument/2006/relationships/font" Target="fonts/Montserrat-italic.fntdata"/><Relationship Id="rId10" Type="http://schemas.openxmlformats.org/officeDocument/2006/relationships/slide" Target="slides/slide5.xml"/><Relationship Id="rId54" Type="http://schemas.openxmlformats.org/officeDocument/2006/relationships/font" Target="fonts/Montserrat-bold.fntdata"/><Relationship Id="rId13" Type="http://schemas.openxmlformats.org/officeDocument/2006/relationships/slide" Target="slides/slide8.xml"/><Relationship Id="rId12" Type="http://schemas.openxmlformats.org/officeDocument/2006/relationships/slide" Target="slides/slide7.xml"/><Relationship Id="rId56" Type="http://schemas.openxmlformats.org/officeDocument/2006/relationships/font" Target="fonts/Montserrat-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fa3c3a106e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3fa3c3a106e_1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fa3c3a106e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g3fa3c3a106e_1_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fa3c3a106e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g3fa3c3a106e_1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fa3c3a106e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g3fa3c3a106e_1_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fa3c3a106e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g3fa3c3a106e_1_6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fa3c3a106e_1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g3fa3c3a106e_1_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fa3c3a106e_1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g3fa3c3a106e_1_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fa3c3a106e_1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g3fa3c3a106e_1_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fa3c3a106e_1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g3fa3c3a106e_1_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fa447cf8eb_5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g3fa447cf8eb_53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fa447cf8eb_53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g3fa447cf8eb_53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15.png"/><Relationship Id="rId5" Type="http://schemas.openxmlformats.org/officeDocument/2006/relationships/image" Target="../media/image3.png"/></Relationships>
</file>

<file path=ppt/slides/_rels/slide3.xml.rels><?xml version="1.0" encoding="UTF-8" standalone="yes"?><Relationships xmlns="http://schemas.openxmlformats.org/package/2006/relationships"><Relationship Id="rId11" Type="http://schemas.openxmlformats.org/officeDocument/2006/relationships/hyperlink" Target="https://pencilboxsolutions.org/videos/work-stamina-versus-work-avoidance/" TargetMode="External"/><Relationship Id="rId10" Type="http://schemas.openxmlformats.org/officeDocument/2006/relationships/hyperlink" Target="https://pencilboxsolutions.org/videos/be-the-boss-of-your-brain/" TargetMode="External"/><Relationship Id="rId13" Type="http://schemas.openxmlformats.org/officeDocument/2006/relationships/image" Target="../media/image10.png"/><Relationship Id="rId12" Type="http://schemas.openxmlformats.org/officeDocument/2006/relationships/hyperlink" Target="https://pencilboxsolutions.org/videos/flower-box-breathing/"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8.jpg"/><Relationship Id="rId9" Type="http://schemas.openxmlformats.org/officeDocument/2006/relationships/hyperlink" Target="https://pencilboxsolutions.org/videos/what-do-i-do-following-directions/" TargetMode="External"/><Relationship Id="rId14" Type="http://schemas.openxmlformats.org/officeDocument/2006/relationships/image" Target="../media/image16.png"/><Relationship Id="rId5" Type="http://schemas.openxmlformats.org/officeDocument/2006/relationships/image" Target="../media/image30.jpg"/><Relationship Id="rId6" Type="http://schemas.openxmlformats.org/officeDocument/2006/relationships/image" Target="../media/image26.png"/><Relationship Id="rId7" Type="http://schemas.openxmlformats.org/officeDocument/2006/relationships/hyperlink" Target="https://pencilboxsolutions.org/videos/oops-im-distracted-again/" TargetMode="External"/><Relationship Id="rId8" Type="http://schemas.openxmlformats.org/officeDocument/2006/relationships/hyperlink" Target="https://pencilboxsolutions.org/videos/what-do-i-do-following-direction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3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jpg"/><Relationship Id="rId4" Type="http://schemas.openxmlformats.org/officeDocument/2006/relationships/hyperlink" Target="https://pencilboxsolutions.org/videos/oops-im-distracted-again/" TargetMode="External"/><Relationship Id="rId5" Type="http://schemas.openxmlformats.org/officeDocument/2006/relationships/hyperlink" Target="https://pencilboxsolutions.org/videos/oops-im-distracted-again/" TargetMode="External"/><Relationship Id="rId6" Type="http://schemas.openxmlformats.org/officeDocument/2006/relationships/hyperlink" Target="https://pencilboxsolutions.org/videos/oops-im-distracted-again/" TargetMode="External"/><Relationship Id="rId7"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29.png"/><Relationship Id="rId6" Type="http://schemas.openxmlformats.org/officeDocument/2006/relationships/image" Target="../media/image14.png"/><Relationship Id="rId7"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jp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jpg"/><Relationship Id="rId4" Type="http://schemas.openxmlformats.org/officeDocument/2006/relationships/hyperlink" Target="https://pencilboxsolutions.org/videos/what-do-i-do-following-directions/" TargetMode="External"/><Relationship Id="rId5" Type="http://schemas.openxmlformats.org/officeDocument/2006/relationships/hyperlink" Target="https://pencilboxsolutions.org/videos/what-do-i-do-following-directions/" TargetMode="External"/><Relationship Id="rId6" Type="http://schemas.openxmlformats.org/officeDocument/2006/relationships/image" Target="../media/image2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jpg"/><Relationship Id="rId4" Type="http://schemas.openxmlformats.org/officeDocument/2006/relationships/hyperlink" Target="https://docs.google.com/document/d/1sh-rcp_gt20tzgErR2yHX_jy45EJejuxUhVtsdhsB2o/present" TargetMode="External"/><Relationship Id="rId5" Type="http://schemas.openxmlformats.org/officeDocument/2006/relationships/hyperlink" Target="https://docs.google.com/document/d/1C0DIK5YYiIF7QEIhW0A190pFQQJHP3dsAbTyWyr2y2c/present" TargetMode="External"/><Relationship Id="rId6" Type="http://schemas.openxmlformats.org/officeDocument/2006/relationships/hyperlink" Target="https://docs.google.com/document/d/1QrmyAPvWzT5aWoU0Vw2v4cWqs6vQrmlOztSvdaXc6Yw/present"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13.png"/><Relationship Id="rId6" Type="http://schemas.openxmlformats.org/officeDocument/2006/relationships/image" Target="../media/image23.png"/><Relationship Id="rId7"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jp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jpg"/><Relationship Id="rId4" Type="http://schemas.openxmlformats.org/officeDocument/2006/relationships/hyperlink" Target="https://pencilboxsolutions.org/videos/be-the-boss-of-your-brain/" TargetMode="External"/><Relationship Id="rId5" Type="http://schemas.openxmlformats.org/officeDocument/2006/relationships/hyperlink" Target="https://pencilboxsolutions.org/videos/be-the-boss-of-your-brain/" TargetMode="External"/><Relationship Id="rId6" Type="http://schemas.openxmlformats.org/officeDocument/2006/relationships/hyperlink" Target="https://pencilboxsolutions.org/videos/be-the-boss-of-your-brain/" TargetMode="External"/><Relationship Id="rId7"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jpg"/><Relationship Id="rId4" Type="http://schemas.openxmlformats.org/officeDocument/2006/relationships/hyperlink" Target="https://docs.google.com/document/d/1bkzocmSUpsgKu154_uWrljtfU2FAuo-nC-BfZDAhd3I/presen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5.jpg"/><Relationship Id="rId4" Type="http://schemas.openxmlformats.org/officeDocument/2006/relationships/image" Target="../media/image8.png"/><Relationship Id="rId5" Type="http://schemas.openxmlformats.org/officeDocument/2006/relationships/image" Target="../media/image31.png"/><Relationship Id="rId6"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jp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jpg"/><Relationship Id="rId4" Type="http://schemas.openxmlformats.org/officeDocument/2006/relationships/hyperlink" Target="https://docs.google.com/document/d/1bkzocmSUpsgKu154_uWrljtfU2FAuo-nC-BfZDAhd3I/present"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24.png"/><Relationship Id="rId6" Type="http://schemas.openxmlformats.org/officeDocument/2006/relationships/image" Target="../media/image20.png"/><Relationship Id="rId7"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jp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jpg"/><Relationship Id="rId4" Type="http://schemas.openxmlformats.org/officeDocument/2006/relationships/image" Target="../media/image33.png"/><Relationship Id="rId5" Type="http://schemas.openxmlformats.org/officeDocument/2006/relationships/hyperlink" Target="https://pencilboxsolutions.org/videos/flower-box-breathing/" TargetMode="External"/><Relationship Id="rId6" Type="http://schemas.openxmlformats.org/officeDocument/2006/relationships/hyperlink" Target="https://pencilboxsolutions.org/videos/flower-box-breathin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5.jp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jpg"/><Relationship Id="rId4" Type="http://schemas.openxmlformats.org/officeDocument/2006/relationships/image" Target="../media/image21.png"/><Relationship Id="rId5" Type="http://schemas.openxmlformats.org/officeDocument/2006/relationships/image" Target="../media/image19.png"/><Relationship Id="rId6"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jpg"/><Relationship Id="rId4" Type="http://schemas.openxmlformats.org/officeDocument/2006/relationships/hyperlink" Target="https://docs.google.com/document/d/1bkzocmSUpsgKu154_uWrljtfU2FAuo-nC-BfZDAhd3I/present"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83" name="Shape 83"/>
        <p:cNvGrpSpPr/>
        <p:nvPr/>
      </p:nvGrpSpPr>
      <p:grpSpPr>
        <a:xfrm>
          <a:off x="0" y="0"/>
          <a:ext cx="0" cy="0"/>
          <a:chOff x="0" y="0"/>
          <a:chExt cx="0" cy="0"/>
        </a:xfrm>
      </p:grpSpPr>
      <p:sp>
        <p:nvSpPr>
          <p:cNvPr id="84" name="Google Shape;84;p13"/>
          <p:cNvSpPr/>
          <p:nvPr/>
        </p:nvSpPr>
        <p:spPr>
          <a:xfrm>
            <a:off x="2877525" y="0"/>
            <a:ext cx="12532950" cy="17232806"/>
          </a:xfrm>
          <a:custGeom>
            <a:rect b="b" l="l" r="r" t="t"/>
            <a:pathLst>
              <a:path extrusionOk="0" h="17232806" w="12532950">
                <a:moveTo>
                  <a:pt x="0" y="0"/>
                </a:moveTo>
                <a:lnTo>
                  <a:pt x="12532950" y="0"/>
                </a:lnTo>
                <a:lnTo>
                  <a:pt x="12532950" y="17232806"/>
                </a:lnTo>
                <a:lnTo>
                  <a:pt x="0" y="17232806"/>
                </a:lnTo>
                <a:lnTo>
                  <a:pt x="0" y="0"/>
                </a:lnTo>
                <a:close/>
              </a:path>
            </a:pathLst>
          </a:custGeom>
          <a:blipFill rotWithShape="1">
            <a:blip r:embed="rId3">
              <a:alphaModFix/>
            </a:blip>
            <a:stretch>
              <a:fillRect b="0" l="0" r="0" t="0"/>
            </a:stretch>
          </a:blipFill>
          <a:ln>
            <a:noFill/>
          </a:ln>
        </p:spPr>
      </p:sp>
      <p:grpSp>
        <p:nvGrpSpPr>
          <p:cNvPr id="85" name="Google Shape;85;p13"/>
          <p:cNvGrpSpPr/>
          <p:nvPr/>
        </p:nvGrpSpPr>
        <p:grpSpPr>
          <a:xfrm>
            <a:off x="6323309" y="5336425"/>
            <a:ext cx="6052261" cy="1169495"/>
            <a:chOff x="0" y="0"/>
            <a:chExt cx="8069681" cy="1559327"/>
          </a:xfrm>
        </p:grpSpPr>
        <p:grpSp>
          <p:nvGrpSpPr>
            <p:cNvPr id="86" name="Google Shape;86;p13"/>
            <p:cNvGrpSpPr/>
            <p:nvPr/>
          </p:nvGrpSpPr>
          <p:grpSpPr>
            <a:xfrm rot="-102414">
              <a:off x="17886" y="119359"/>
              <a:ext cx="8033909" cy="1320610"/>
              <a:chOff x="0" y="0"/>
              <a:chExt cx="11797642" cy="1939290"/>
            </a:xfrm>
          </p:grpSpPr>
          <p:sp>
            <p:nvSpPr>
              <p:cNvPr id="87" name="Google Shape;87;p13"/>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13"/>
            <p:cNvSpPr txBox="1"/>
            <p:nvPr/>
          </p:nvSpPr>
          <p:spPr>
            <a:xfrm rot="-102356">
              <a:off x="268791" y="461002"/>
              <a:ext cx="7537841" cy="82236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4007" u="none" cap="none" strike="noStrike">
                  <a:solidFill>
                    <a:srgbClr val="FFFFFF"/>
                  </a:solidFill>
                  <a:latin typeface="Poppins"/>
                  <a:ea typeface="Poppins"/>
                  <a:cs typeface="Poppins"/>
                  <a:sym typeface="Poppins"/>
                </a:rPr>
                <a:t>Week Six</a:t>
              </a:r>
              <a:endParaRPr>
                <a:latin typeface="Poppins"/>
                <a:ea typeface="Poppins"/>
                <a:cs typeface="Poppins"/>
                <a:sym typeface="Poppins"/>
              </a:endParaRPr>
            </a:p>
          </p:txBody>
        </p:sp>
      </p:grpSp>
      <p:grpSp>
        <p:nvGrpSpPr>
          <p:cNvPr id="90" name="Google Shape;90;p13"/>
          <p:cNvGrpSpPr/>
          <p:nvPr/>
        </p:nvGrpSpPr>
        <p:grpSpPr>
          <a:xfrm rot="649593">
            <a:off x="11961283" y="1569474"/>
            <a:ext cx="3085994" cy="3072255"/>
            <a:chOff x="-33258" y="-75"/>
            <a:chExt cx="14906544" cy="14840178"/>
          </a:xfrm>
        </p:grpSpPr>
        <p:sp>
          <p:nvSpPr>
            <p:cNvPr id="91" name="Google Shape;91;p13"/>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4">
                <a:alphaModFix/>
              </a:blip>
              <a:stretch>
                <a:fillRect b="0" l="-8249" r="-824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13"/>
          <p:cNvSpPr/>
          <p:nvPr/>
        </p:nvSpPr>
        <p:spPr>
          <a:xfrm>
            <a:off x="11259737" y="4965021"/>
            <a:ext cx="3602071" cy="5321979"/>
          </a:xfrm>
          <a:custGeom>
            <a:rect b="b" l="l" r="r" t="t"/>
            <a:pathLst>
              <a:path extrusionOk="0" h="5321979" w="3602071">
                <a:moveTo>
                  <a:pt x="0" y="0"/>
                </a:moveTo>
                <a:lnTo>
                  <a:pt x="3602071" y="0"/>
                </a:lnTo>
                <a:lnTo>
                  <a:pt x="3602071" y="5321979"/>
                </a:lnTo>
                <a:lnTo>
                  <a:pt x="0" y="5321979"/>
                </a:lnTo>
                <a:lnTo>
                  <a:pt x="0" y="0"/>
                </a:lnTo>
                <a:close/>
              </a:path>
            </a:pathLst>
          </a:custGeom>
          <a:blipFill rotWithShape="1">
            <a:blip r:embed="rId5">
              <a:alphaModFix/>
            </a:blip>
            <a:stretch>
              <a:fillRect b="0" l="0" r="0" t="0"/>
            </a:stretch>
          </a:blipFill>
          <a:ln>
            <a:noFill/>
          </a:ln>
        </p:spPr>
      </p:sp>
      <p:sp>
        <p:nvSpPr>
          <p:cNvPr id="95" name="Google Shape;95;p13"/>
          <p:cNvSpPr txBox="1"/>
          <p:nvPr/>
        </p:nvSpPr>
        <p:spPr>
          <a:xfrm>
            <a:off x="6323300" y="3214699"/>
            <a:ext cx="6202500" cy="1573500"/>
          </a:xfrm>
          <a:prstGeom prst="rect">
            <a:avLst/>
          </a:prstGeom>
          <a:noFill/>
          <a:ln>
            <a:noFill/>
          </a:ln>
        </p:spPr>
        <p:txBody>
          <a:bodyPr anchorCtr="0" anchor="t" bIns="0" lIns="0" spcFirstLastPara="1" rIns="0" wrap="square" tIns="0">
            <a:spAutoFit/>
          </a:bodyPr>
          <a:lstStyle/>
          <a:p>
            <a:pPr indent="0" lvl="0" marL="0" marR="0" rtl="0" algn="ctr">
              <a:lnSpc>
                <a:spcPct val="112979"/>
              </a:lnSpc>
              <a:spcBef>
                <a:spcPts val="0"/>
              </a:spcBef>
              <a:spcAft>
                <a:spcPts val="0"/>
              </a:spcAft>
              <a:buNone/>
            </a:pPr>
            <a:r>
              <a:rPr i="0" lang="en-US" sz="4800" u="none" cap="none" strike="noStrike">
                <a:solidFill>
                  <a:srgbClr val="000000"/>
                </a:solidFill>
                <a:latin typeface="Poppins"/>
                <a:ea typeface="Poppins"/>
                <a:cs typeface="Poppins"/>
                <a:sym typeface="Poppins"/>
              </a:rPr>
              <a:t>Morning Meeting Guide</a:t>
            </a:r>
            <a:endParaRPr>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99" name="Shape 99"/>
        <p:cNvGrpSpPr/>
        <p:nvPr/>
      </p:nvGrpSpPr>
      <p:grpSpPr>
        <a:xfrm>
          <a:off x="0" y="0"/>
          <a:ext cx="0" cy="0"/>
          <a:chOff x="0" y="0"/>
          <a:chExt cx="0" cy="0"/>
        </a:xfrm>
      </p:grpSpPr>
      <p:sp>
        <p:nvSpPr>
          <p:cNvPr id="100" name="Google Shape;100;p14"/>
          <p:cNvSpPr/>
          <p:nvPr/>
        </p:nvSpPr>
        <p:spPr>
          <a:xfrm>
            <a:off x="1326700" y="0"/>
            <a:ext cx="15932598" cy="10296818"/>
          </a:xfrm>
          <a:custGeom>
            <a:rect b="b" l="l" r="r" t="t"/>
            <a:pathLst>
              <a:path extrusionOk="0" h="8973262" w="15932598">
                <a:moveTo>
                  <a:pt x="0" y="0"/>
                </a:moveTo>
                <a:lnTo>
                  <a:pt x="15932598" y="0"/>
                </a:lnTo>
                <a:lnTo>
                  <a:pt x="15932598" y="8973262"/>
                </a:lnTo>
                <a:lnTo>
                  <a:pt x="0" y="8973262"/>
                </a:lnTo>
                <a:lnTo>
                  <a:pt x="0" y="0"/>
                </a:lnTo>
                <a:close/>
              </a:path>
            </a:pathLst>
          </a:custGeom>
          <a:blipFill rotWithShape="1">
            <a:blip r:embed="rId3">
              <a:alphaModFix/>
            </a:blip>
            <a:stretch>
              <a:fillRect b="0" l="-2112" r="-2112" t="-11033"/>
            </a:stretch>
          </a:blipFill>
          <a:ln>
            <a:noFill/>
          </a:ln>
        </p:spPr>
      </p:sp>
      <p:sp>
        <p:nvSpPr>
          <p:cNvPr id="101" name="Google Shape;101;p14"/>
          <p:cNvSpPr txBox="1"/>
          <p:nvPr/>
        </p:nvSpPr>
        <p:spPr>
          <a:xfrm>
            <a:off x="1963103" y="2351454"/>
            <a:ext cx="14768700" cy="7583700"/>
          </a:xfrm>
          <a:prstGeom prst="rect">
            <a:avLst/>
          </a:prstGeom>
          <a:noFill/>
          <a:ln>
            <a:noFill/>
          </a:ln>
        </p:spPr>
        <p:txBody>
          <a:bodyPr anchorCtr="0" anchor="t" bIns="0" lIns="0" spcFirstLastPara="1" rIns="0" wrap="square" tIns="0">
            <a:spAutoFit/>
          </a:bodyPr>
          <a:lstStyle/>
          <a:p>
            <a:pPr indent="0" lvl="0" marL="0" marR="0" rtl="0" algn="l">
              <a:lnSpc>
                <a:spcPct val="160015"/>
              </a:lnSpc>
              <a:spcBef>
                <a:spcPts val="0"/>
              </a:spcBef>
              <a:spcAft>
                <a:spcPts val="0"/>
              </a:spcAft>
              <a:buNone/>
            </a:pPr>
            <a:r>
              <a:rPr i="0" lang="en-US" sz="3199" u="none" cap="none" strike="noStrike">
                <a:solidFill>
                  <a:srgbClr val="000000"/>
                </a:solidFill>
                <a:latin typeface="Poppins"/>
                <a:ea typeface="Poppins"/>
                <a:cs typeface="Poppins"/>
                <a:sym typeface="Poppins"/>
              </a:rPr>
              <a:t>Dear Friend,</a:t>
            </a:r>
            <a:endParaRPr sz="800">
              <a:latin typeface="Poppins"/>
              <a:ea typeface="Poppins"/>
              <a:cs typeface="Poppins"/>
              <a:sym typeface="Poppins"/>
            </a:endParaRPr>
          </a:p>
          <a:p>
            <a:pPr indent="0" lvl="0" marL="0" marR="0" rtl="0" algn="l">
              <a:lnSpc>
                <a:spcPct val="160015"/>
              </a:lnSpc>
              <a:spcBef>
                <a:spcPts val="0"/>
              </a:spcBef>
              <a:spcAft>
                <a:spcPts val="0"/>
              </a:spcAft>
              <a:buNone/>
            </a:pPr>
            <a:r>
              <a:rPr i="0" lang="en-US" sz="3199" u="none" cap="none" strike="noStrike">
                <a:solidFill>
                  <a:srgbClr val="000000"/>
                </a:solidFill>
                <a:latin typeface="Poppins"/>
                <a:ea typeface="Poppins"/>
                <a:cs typeface="Poppins"/>
                <a:sym typeface="Poppins"/>
              </a:rPr>
              <a:t>You are the greatest and most inspiring models your students will see this year at school. Every time you try something new, admit a mistake, or show courage in the face of challenge, you’re teaching them what real growth looks like. This week’s focus reminds us that learning is not about being perfect, it’s about being brave, open, and willing to grow. Your words and actions are shaping how your students see themselves, their abilities, and their futures. Thank you for modeling what it means to believe in progress, not perfection.</a:t>
            </a:r>
            <a:endParaRPr sz="800">
              <a:latin typeface="Poppins"/>
              <a:ea typeface="Poppins"/>
              <a:cs typeface="Poppins"/>
              <a:sym typeface="Poppins"/>
            </a:endParaRPr>
          </a:p>
          <a:p>
            <a:pPr indent="0" lvl="0" marL="0" marR="0" rtl="0" algn="r">
              <a:lnSpc>
                <a:spcPct val="160015"/>
              </a:lnSpc>
              <a:spcBef>
                <a:spcPts val="0"/>
              </a:spcBef>
              <a:spcAft>
                <a:spcPts val="0"/>
              </a:spcAft>
              <a:buNone/>
            </a:pPr>
            <a:r>
              <a:rPr i="0" lang="en-US" sz="3199" u="none" cap="none" strike="noStrike">
                <a:solidFill>
                  <a:srgbClr val="000000"/>
                </a:solidFill>
                <a:latin typeface="Poppins"/>
                <a:ea typeface="Poppins"/>
                <a:cs typeface="Poppins"/>
                <a:sym typeface="Poppins"/>
              </a:rPr>
              <a:t>Greta and the Pencil Box Team</a:t>
            </a:r>
            <a:endParaRPr sz="800">
              <a:latin typeface="Poppins"/>
              <a:ea typeface="Poppins"/>
              <a:cs typeface="Poppins"/>
              <a:sym typeface="Poppins"/>
            </a:endParaRPr>
          </a:p>
        </p:txBody>
      </p:sp>
      <p:sp>
        <p:nvSpPr>
          <p:cNvPr id="102" name="Google Shape;102;p14"/>
          <p:cNvSpPr/>
          <p:nvPr/>
        </p:nvSpPr>
        <p:spPr>
          <a:xfrm>
            <a:off x="9686506" y="9349271"/>
            <a:ext cx="875106" cy="667268"/>
          </a:xfrm>
          <a:custGeom>
            <a:rect b="b" l="l" r="r" t="t"/>
            <a:pathLst>
              <a:path extrusionOk="0" h="667268" w="875106">
                <a:moveTo>
                  <a:pt x="0" y="0"/>
                </a:moveTo>
                <a:lnTo>
                  <a:pt x="875106" y="0"/>
                </a:lnTo>
                <a:lnTo>
                  <a:pt x="875106" y="667268"/>
                </a:lnTo>
                <a:lnTo>
                  <a:pt x="0" y="667268"/>
                </a:lnTo>
                <a:lnTo>
                  <a:pt x="0" y="0"/>
                </a:lnTo>
                <a:close/>
              </a:path>
            </a:pathLst>
          </a:custGeom>
          <a:blipFill rotWithShape="1">
            <a:blip r:embed="rId4">
              <a:alphaModFix/>
            </a:blip>
            <a:stretch>
              <a:fillRect b="0" l="0" r="0" t="0"/>
            </a:stretch>
          </a:blipFill>
          <a:ln>
            <a:noFill/>
          </a:ln>
        </p:spPr>
      </p:sp>
      <p:sp>
        <p:nvSpPr>
          <p:cNvPr id="103" name="Google Shape;103;p14"/>
          <p:cNvSpPr/>
          <p:nvPr/>
        </p:nvSpPr>
        <p:spPr>
          <a:xfrm rot="461579">
            <a:off x="14982535" y="408428"/>
            <a:ext cx="2927994" cy="2583955"/>
          </a:xfrm>
          <a:custGeom>
            <a:rect b="b" l="l" r="r" t="t"/>
            <a:pathLst>
              <a:path extrusionOk="0" h="2583955" w="2927994">
                <a:moveTo>
                  <a:pt x="0" y="0"/>
                </a:moveTo>
                <a:lnTo>
                  <a:pt x="2927994" y="0"/>
                </a:lnTo>
                <a:lnTo>
                  <a:pt x="2927994" y="2583955"/>
                </a:lnTo>
                <a:lnTo>
                  <a:pt x="0" y="2583955"/>
                </a:lnTo>
                <a:lnTo>
                  <a:pt x="0" y="0"/>
                </a:lnTo>
                <a:close/>
              </a:path>
            </a:pathLst>
          </a:custGeom>
          <a:blipFill rotWithShape="1">
            <a:blip r:embed="rId5">
              <a:alphaModFix/>
            </a:blip>
            <a:stretch>
              <a:fillRect b="0" l="0" r="0" t="0"/>
            </a:stretch>
          </a:blipFill>
          <a:ln>
            <a:noFill/>
          </a:ln>
        </p:spPr>
      </p:sp>
      <p:sp>
        <p:nvSpPr>
          <p:cNvPr id="104" name="Google Shape;104;p14"/>
          <p:cNvSpPr txBox="1"/>
          <p:nvPr/>
        </p:nvSpPr>
        <p:spPr>
          <a:xfrm>
            <a:off x="4787612" y="1350861"/>
            <a:ext cx="9219699" cy="8133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Morning Meetings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108" name="Shape 108"/>
        <p:cNvGrpSpPr/>
        <p:nvPr/>
      </p:nvGrpSpPr>
      <p:grpSpPr>
        <a:xfrm>
          <a:off x="0" y="0"/>
          <a:ext cx="0" cy="0"/>
          <a:chOff x="0" y="0"/>
          <a:chExt cx="0" cy="0"/>
        </a:xfrm>
      </p:grpSpPr>
      <p:sp>
        <p:nvSpPr>
          <p:cNvPr id="109" name="Google Shape;109;p15"/>
          <p:cNvSpPr/>
          <p:nvPr/>
        </p:nvSpPr>
        <p:spPr>
          <a:xfrm rot="137437">
            <a:off x="597368" y="-5962"/>
            <a:ext cx="17509857" cy="11029906"/>
          </a:xfrm>
          <a:custGeom>
            <a:rect b="b" l="l" r="r" t="t"/>
            <a:pathLst>
              <a:path extrusionOk="0" h="10700581" w="17495866">
                <a:moveTo>
                  <a:pt x="0" y="0"/>
                </a:moveTo>
                <a:lnTo>
                  <a:pt x="17495867" y="0"/>
                </a:lnTo>
                <a:lnTo>
                  <a:pt x="17495867" y="10700581"/>
                </a:lnTo>
                <a:lnTo>
                  <a:pt x="0" y="10700581"/>
                </a:lnTo>
                <a:lnTo>
                  <a:pt x="0" y="0"/>
                </a:lnTo>
                <a:close/>
              </a:path>
            </a:pathLst>
          </a:custGeom>
          <a:blipFill rotWithShape="1">
            <a:blip r:embed="rId3">
              <a:alphaModFix/>
            </a:blip>
            <a:stretch>
              <a:fillRect b="0" l="-1107" r="-826" t="0"/>
            </a:stretch>
          </a:blipFill>
          <a:ln>
            <a:noFill/>
          </a:ln>
        </p:spPr>
      </p:sp>
      <p:grpSp>
        <p:nvGrpSpPr>
          <p:cNvPr id="110" name="Google Shape;110;p15"/>
          <p:cNvGrpSpPr/>
          <p:nvPr/>
        </p:nvGrpSpPr>
        <p:grpSpPr>
          <a:xfrm rot="-128587">
            <a:off x="7380731" y="3440909"/>
            <a:ext cx="3739766" cy="4343654"/>
            <a:chOff x="0" y="0"/>
            <a:chExt cx="5466080" cy="6348730"/>
          </a:xfrm>
        </p:grpSpPr>
        <p:sp>
          <p:nvSpPr>
            <p:cNvPr id="111" name="Google Shape;111;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22044" r="-2204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5"/>
          <p:cNvGrpSpPr/>
          <p:nvPr/>
        </p:nvGrpSpPr>
        <p:grpSpPr>
          <a:xfrm rot="168183">
            <a:off x="11019814" y="4197383"/>
            <a:ext cx="3739766" cy="4343654"/>
            <a:chOff x="0" y="0"/>
            <a:chExt cx="5466080" cy="6348730"/>
          </a:xfrm>
        </p:grpSpPr>
        <p:sp>
          <p:nvSpPr>
            <p:cNvPr id="116" name="Google Shape;116;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0" l="-48409" r="-22045" t="-18296"/>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 name="Google Shape;120;p15"/>
          <p:cNvGrpSpPr/>
          <p:nvPr/>
        </p:nvGrpSpPr>
        <p:grpSpPr>
          <a:xfrm rot="168183">
            <a:off x="14444262" y="3558998"/>
            <a:ext cx="3739766" cy="4343654"/>
            <a:chOff x="0" y="0"/>
            <a:chExt cx="5466080" cy="6348730"/>
          </a:xfrm>
        </p:grpSpPr>
        <p:sp>
          <p:nvSpPr>
            <p:cNvPr id="121" name="Google Shape;121;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21114" l="-38115" r="-36942" t="-4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5"/>
          <p:cNvSpPr txBox="1"/>
          <p:nvPr/>
        </p:nvSpPr>
        <p:spPr>
          <a:xfrm rot="-125989">
            <a:off x="8086111" y="6980658"/>
            <a:ext cx="2446847" cy="537352"/>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3</a:t>
            </a:r>
            <a:endParaRPr/>
          </a:p>
        </p:txBody>
      </p:sp>
      <p:sp>
        <p:nvSpPr>
          <p:cNvPr id="126" name="Google Shape;126;p15"/>
          <p:cNvSpPr txBox="1"/>
          <p:nvPr/>
        </p:nvSpPr>
        <p:spPr>
          <a:xfrm rot="170781">
            <a:off x="11238340" y="7764249"/>
            <a:ext cx="3103894" cy="537352"/>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4</a:t>
            </a:r>
            <a:endParaRPr/>
          </a:p>
        </p:txBody>
      </p:sp>
      <p:sp>
        <p:nvSpPr>
          <p:cNvPr id="127" name="Google Shape;127;p15"/>
          <p:cNvSpPr txBox="1"/>
          <p:nvPr/>
        </p:nvSpPr>
        <p:spPr>
          <a:xfrm rot="123573">
            <a:off x="2411217" y="537250"/>
            <a:ext cx="13882168" cy="116025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i="0" lang="en-US" sz="7538" u="none" cap="none" strike="noStrike">
                <a:solidFill>
                  <a:srgbClr val="000000"/>
                </a:solidFill>
                <a:latin typeface="Poppins"/>
                <a:ea typeface="Poppins"/>
                <a:cs typeface="Poppins"/>
                <a:sym typeface="Poppins"/>
              </a:rPr>
              <a:t>Week 6 Overview</a:t>
            </a:r>
            <a:endParaRPr>
              <a:latin typeface="Poppins"/>
              <a:ea typeface="Poppins"/>
              <a:cs typeface="Poppins"/>
              <a:sym typeface="Poppins"/>
            </a:endParaRPr>
          </a:p>
        </p:txBody>
      </p:sp>
      <p:sp>
        <p:nvSpPr>
          <p:cNvPr id="128" name="Google Shape;128;p15"/>
          <p:cNvSpPr txBox="1"/>
          <p:nvPr/>
        </p:nvSpPr>
        <p:spPr>
          <a:xfrm rot="170781">
            <a:off x="14662788" y="7125864"/>
            <a:ext cx="3103894" cy="537352"/>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5</a:t>
            </a:r>
            <a:endParaRPr/>
          </a:p>
        </p:txBody>
      </p:sp>
      <p:sp>
        <p:nvSpPr>
          <p:cNvPr id="129" name="Google Shape;129;p15"/>
          <p:cNvSpPr txBox="1"/>
          <p:nvPr/>
        </p:nvSpPr>
        <p:spPr>
          <a:xfrm rot="-392002">
            <a:off x="921160" y="8047607"/>
            <a:ext cx="2446790" cy="146051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3163" u="sng">
                <a:solidFill>
                  <a:schemeClr val="hlink"/>
                </a:solidFill>
                <a:latin typeface="Poppins"/>
                <a:ea typeface="Poppins"/>
                <a:cs typeface="Poppins"/>
                <a:sym typeface="Poppins"/>
                <a:hlinkClick r:id="rId7"/>
              </a:rPr>
              <a:t>Oops, I’m Distracted Again</a:t>
            </a:r>
            <a:endParaRPr>
              <a:latin typeface="Poppins"/>
              <a:ea typeface="Poppins"/>
              <a:cs typeface="Poppins"/>
              <a:sym typeface="Poppins"/>
            </a:endParaRPr>
          </a:p>
        </p:txBody>
      </p:sp>
      <p:sp>
        <p:nvSpPr>
          <p:cNvPr id="130" name="Google Shape;130;p15"/>
          <p:cNvSpPr txBox="1"/>
          <p:nvPr/>
        </p:nvSpPr>
        <p:spPr>
          <a:xfrm rot="67454">
            <a:off x="4005195" y="7940355"/>
            <a:ext cx="2905159" cy="97368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163" u="sng" cap="none" strike="noStrike">
                <a:solidFill>
                  <a:schemeClr val="hlink"/>
                </a:solidFill>
                <a:latin typeface="Poppins"/>
                <a:ea typeface="Poppins"/>
                <a:cs typeface="Poppins"/>
                <a:sym typeface="Poppins"/>
                <a:hlinkClick r:id="rId8"/>
              </a:rPr>
              <a:t>Following </a:t>
            </a:r>
            <a:endParaRPr i="0" sz="3163" u="none" cap="none" strike="noStrike">
              <a:solidFill>
                <a:srgbClr val="000000"/>
              </a:solidFill>
              <a:latin typeface="Poppins"/>
              <a:ea typeface="Poppins"/>
              <a:cs typeface="Poppins"/>
              <a:sym typeface="Poppins"/>
            </a:endParaRPr>
          </a:p>
          <a:p>
            <a:pPr indent="0" lvl="0" marL="0" marR="0" rtl="0" algn="ctr">
              <a:lnSpc>
                <a:spcPct val="100000"/>
              </a:lnSpc>
              <a:spcBef>
                <a:spcPts val="0"/>
              </a:spcBef>
              <a:spcAft>
                <a:spcPts val="0"/>
              </a:spcAft>
              <a:buNone/>
            </a:pPr>
            <a:r>
              <a:rPr i="0" lang="en-US" sz="3163" u="sng" cap="none" strike="noStrike">
                <a:solidFill>
                  <a:schemeClr val="hlink"/>
                </a:solidFill>
                <a:latin typeface="Poppins"/>
                <a:ea typeface="Poppins"/>
                <a:cs typeface="Poppins"/>
                <a:sym typeface="Poppins"/>
                <a:hlinkClick r:id="rId9"/>
              </a:rPr>
              <a:t>Directions</a:t>
            </a:r>
            <a:endParaRPr>
              <a:latin typeface="Poppins"/>
              <a:ea typeface="Poppins"/>
              <a:cs typeface="Poppins"/>
              <a:sym typeface="Poppins"/>
            </a:endParaRPr>
          </a:p>
        </p:txBody>
      </p:sp>
      <p:sp>
        <p:nvSpPr>
          <p:cNvPr id="131" name="Google Shape;131;p15"/>
          <p:cNvSpPr txBox="1"/>
          <p:nvPr/>
        </p:nvSpPr>
        <p:spPr>
          <a:xfrm rot="-171668">
            <a:off x="7494950" y="7940303"/>
            <a:ext cx="3371703" cy="973813"/>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3163" u="sng">
                <a:solidFill>
                  <a:schemeClr val="hlink"/>
                </a:solidFill>
                <a:latin typeface="Poppins"/>
                <a:ea typeface="Poppins"/>
                <a:cs typeface="Poppins"/>
                <a:sym typeface="Poppins"/>
                <a:hlinkClick r:id="rId10"/>
              </a:rPr>
              <a:t>Be the Boss of Your Brain</a:t>
            </a:r>
            <a:endParaRPr>
              <a:latin typeface="Poppins"/>
              <a:ea typeface="Poppins"/>
              <a:cs typeface="Poppins"/>
              <a:sym typeface="Poppins"/>
            </a:endParaRPr>
          </a:p>
        </p:txBody>
      </p:sp>
      <p:sp>
        <p:nvSpPr>
          <p:cNvPr id="132" name="Google Shape;132;p15"/>
          <p:cNvSpPr txBox="1"/>
          <p:nvPr/>
        </p:nvSpPr>
        <p:spPr>
          <a:xfrm rot="156001">
            <a:off x="11538573" y="8628234"/>
            <a:ext cx="2446919" cy="176284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2863" u="sng">
                <a:solidFill>
                  <a:schemeClr val="hlink"/>
                </a:solidFill>
                <a:latin typeface="Poppins"/>
                <a:ea typeface="Poppins"/>
                <a:cs typeface="Poppins"/>
                <a:sym typeface="Poppins"/>
                <a:hlinkClick r:id="rId11"/>
              </a:rPr>
              <a:t>Work Stamina Versus Work Avoidance</a:t>
            </a:r>
            <a:endParaRPr sz="1100">
              <a:latin typeface="Poppins"/>
              <a:ea typeface="Poppins"/>
              <a:cs typeface="Poppins"/>
              <a:sym typeface="Poppins"/>
            </a:endParaRPr>
          </a:p>
        </p:txBody>
      </p:sp>
      <p:sp>
        <p:nvSpPr>
          <p:cNvPr id="133" name="Google Shape;133;p15"/>
          <p:cNvSpPr txBox="1"/>
          <p:nvPr/>
        </p:nvSpPr>
        <p:spPr>
          <a:xfrm rot="173723">
            <a:off x="14961285" y="8195168"/>
            <a:ext cx="2446924" cy="146046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163" u="sng" cap="none" strike="noStrike">
                <a:solidFill>
                  <a:schemeClr val="hlink"/>
                </a:solidFill>
                <a:latin typeface="Poppins"/>
                <a:ea typeface="Poppins"/>
                <a:cs typeface="Poppins"/>
                <a:sym typeface="Poppins"/>
                <a:hlinkClick r:id="rId12"/>
              </a:rPr>
              <a:t>What is in Your Pencil Box?</a:t>
            </a:r>
            <a:endParaRPr>
              <a:latin typeface="Poppins"/>
              <a:ea typeface="Poppins"/>
              <a:cs typeface="Poppins"/>
              <a:sym typeface="Poppins"/>
            </a:endParaRPr>
          </a:p>
        </p:txBody>
      </p:sp>
      <p:pic>
        <p:nvPicPr>
          <p:cNvPr id="134" name="Google Shape;134;p15"/>
          <p:cNvPicPr preferRelativeResize="0"/>
          <p:nvPr/>
        </p:nvPicPr>
        <p:blipFill>
          <a:blip r:embed="rId13">
            <a:alphaModFix/>
          </a:blip>
          <a:stretch>
            <a:fillRect/>
          </a:stretch>
        </p:blipFill>
        <p:spPr>
          <a:xfrm>
            <a:off x="0" y="3349669"/>
            <a:ext cx="4160925" cy="4671731"/>
          </a:xfrm>
          <a:prstGeom prst="rect">
            <a:avLst/>
          </a:prstGeom>
          <a:noFill/>
          <a:ln>
            <a:noFill/>
          </a:ln>
        </p:spPr>
      </p:pic>
      <p:sp>
        <p:nvSpPr>
          <p:cNvPr id="135" name="Google Shape;135;p15"/>
          <p:cNvSpPr txBox="1"/>
          <p:nvPr/>
        </p:nvSpPr>
        <p:spPr>
          <a:xfrm rot="-392002">
            <a:off x="857058" y="7005936"/>
            <a:ext cx="2446790" cy="486774"/>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1</a:t>
            </a:r>
            <a:endParaRPr/>
          </a:p>
        </p:txBody>
      </p:sp>
      <p:pic>
        <p:nvPicPr>
          <p:cNvPr id="136" name="Google Shape;136;p15"/>
          <p:cNvPicPr preferRelativeResize="0"/>
          <p:nvPr/>
        </p:nvPicPr>
        <p:blipFill>
          <a:blip r:embed="rId14">
            <a:alphaModFix/>
          </a:blip>
          <a:stretch>
            <a:fillRect/>
          </a:stretch>
        </p:blipFill>
        <p:spPr>
          <a:xfrm>
            <a:off x="3759888" y="3624842"/>
            <a:ext cx="3676525" cy="4211957"/>
          </a:xfrm>
          <a:prstGeom prst="rect">
            <a:avLst/>
          </a:prstGeom>
          <a:noFill/>
          <a:ln>
            <a:noFill/>
          </a:ln>
        </p:spPr>
      </p:pic>
      <p:sp>
        <p:nvSpPr>
          <p:cNvPr id="137" name="Google Shape;137;p15"/>
          <p:cNvSpPr txBox="1"/>
          <p:nvPr/>
        </p:nvSpPr>
        <p:spPr>
          <a:xfrm rot="123101">
            <a:off x="4234340" y="7005865"/>
            <a:ext cx="2446869" cy="486911"/>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2</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141" name="Shape 141"/>
        <p:cNvGrpSpPr/>
        <p:nvPr/>
      </p:nvGrpSpPr>
      <p:grpSpPr>
        <a:xfrm>
          <a:off x="0" y="0"/>
          <a:ext cx="0" cy="0"/>
          <a:chOff x="0" y="0"/>
          <a:chExt cx="0" cy="0"/>
        </a:xfrm>
      </p:grpSpPr>
      <p:sp>
        <p:nvSpPr>
          <p:cNvPr id="142" name="Google Shape;142;p16"/>
          <p:cNvSpPr/>
          <p:nvPr/>
        </p:nvSpPr>
        <p:spPr>
          <a:xfrm rot="-103101">
            <a:off x="1581810" y="302953"/>
            <a:ext cx="14836993" cy="9681105"/>
          </a:xfrm>
          <a:custGeom>
            <a:rect b="b" l="l" r="r" t="t"/>
            <a:pathLst>
              <a:path extrusionOk="0" h="8898193" w="14830321">
                <a:moveTo>
                  <a:pt x="0" y="0"/>
                </a:moveTo>
                <a:lnTo>
                  <a:pt x="14830321" y="0"/>
                </a:lnTo>
                <a:lnTo>
                  <a:pt x="14830321" y="8898193"/>
                </a:lnTo>
                <a:lnTo>
                  <a:pt x="0" y="8898193"/>
                </a:lnTo>
                <a:lnTo>
                  <a:pt x="0" y="0"/>
                </a:lnTo>
                <a:close/>
              </a:path>
            </a:pathLst>
          </a:custGeom>
          <a:blipFill rotWithShape="1">
            <a:blip r:embed="rId3">
              <a:alphaModFix/>
            </a:blip>
            <a:stretch>
              <a:fillRect b="0" l="0" r="0" t="0"/>
            </a:stretch>
          </a:blipFill>
          <a:ln>
            <a:noFill/>
          </a:ln>
        </p:spPr>
      </p:sp>
      <p:sp>
        <p:nvSpPr>
          <p:cNvPr id="143" name="Google Shape;143;p16"/>
          <p:cNvSpPr txBox="1"/>
          <p:nvPr/>
        </p:nvSpPr>
        <p:spPr>
          <a:xfrm rot="-114638">
            <a:off x="2945144" y="5402982"/>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One</a:t>
            </a:r>
            <a:endParaRPr/>
          </a:p>
        </p:txBody>
      </p:sp>
      <p:grpSp>
        <p:nvGrpSpPr>
          <p:cNvPr id="144" name="Google Shape;144;p16"/>
          <p:cNvGrpSpPr/>
          <p:nvPr/>
        </p:nvGrpSpPr>
        <p:grpSpPr>
          <a:xfrm>
            <a:off x="4847621" y="3858795"/>
            <a:ext cx="8305362" cy="1604868"/>
            <a:chOff x="0" y="0"/>
            <a:chExt cx="11073817" cy="2139824"/>
          </a:xfrm>
        </p:grpSpPr>
        <p:grpSp>
          <p:nvGrpSpPr>
            <p:cNvPr id="145" name="Google Shape;145;p16"/>
            <p:cNvGrpSpPr/>
            <p:nvPr/>
          </p:nvGrpSpPr>
          <p:grpSpPr>
            <a:xfrm rot="-102414">
              <a:off x="24544" y="163793"/>
              <a:ext cx="11024728" cy="1812239"/>
              <a:chOff x="0" y="0"/>
              <a:chExt cx="11797642" cy="1939290"/>
            </a:xfrm>
          </p:grpSpPr>
          <p:sp>
            <p:nvSpPr>
              <p:cNvPr id="146" name="Google Shape;146;p16"/>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6"/>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 name="Google Shape;148;p16"/>
            <p:cNvSpPr txBox="1"/>
            <p:nvPr/>
          </p:nvSpPr>
          <p:spPr>
            <a:xfrm rot="-102412">
              <a:off x="368597" y="536040"/>
              <a:ext cx="10343790" cy="131337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6400" u="none" cap="none" strike="noStrike">
                  <a:solidFill>
                    <a:srgbClr val="FFFFFF"/>
                  </a:solidFill>
                  <a:latin typeface="Poppins"/>
                  <a:ea typeface="Poppins"/>
                  <a:cs typeface="Poppins"/>
                  <a:sym typeface="Poppins"/>
                </a:rPr>
                <a:t>Week Six</a:t>
              </a:r>
              <a:endParaRPr>
                <a:latin typeface="Poppins"/>
                <a:ea typeface="Poppins"/>
                <a:cs typeface="Poppins"/>
                <a:sym typeface="Poppins"/>
              </a:endParaRPr>
            </a:p>
          </p:txBody>
        </p:sp>
      </p:grpSp>
      <p:pic>
        <p:nvPicPr>
          <p:cNvPr id="149" name="Google Shape;149;p16"/>
          <p:cNvPicPr preferRelativeResize="0"/>
          <p:nvPr/>
        </p:nvPicPr>
        <p:blipFill>
          <a:blip r:embed="rId4">
            <a:alphaModFix/>
          </a:blip>
          <a:stretch>
            <a:fillRect/>
          </a:stretch>
        </p:blipFill>
        <p:spPr>
          <a:xfrm>
            <a:off x="11049075" y="1988325"/>
            <a:ext cx="6407075" cy="64070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153" name="Shape 153"/>
        <p:cNvGrpSpPr/>
        <p:nvPr/>
      </p:nvGrpSpPr>
      <p:grpSpPr>
        <a:xfrm>
          <a:off x="0" y="0"/>
          <a:ext cx="0" cy="0"/>
          <a:chOff x="0" y="0"/>
          <a:chExt cx="0" cy="0"/>
        </a:xfrm>
      </p:grpSpPr>
      <p:sp>
        <p:nvSpPr>
          <p:cNvPr id="154" name="Google Shape;154;p17"/>
          <p:cNvSpPr/>
          <p:nvPr/>
        </p:nvSpPr>
        <p:spPr>
          <a:xfrm>
            <a:off x="2761075" y="0"/>
            <a:ext cx="12765875" cy="10474400"/>
          </a:xfrm>
          <a:custGeom>
            <a:rect b="b" l="l" r="r" t="t"/>
            <a:pathLst>
              <a:path extrusionOk="0" h="7659525" w="12765875">
                <a:moveTo>
                  <a:pt x="0" y="0"/>
                </a:moveTo>
                <a:lnTo>
                  <a:pt x="12765874" y="0"/>
                </a:lnTo>
                <a:lnTo>
                  <a:pt x="12765874" y="7659524"/>
                </a:lnTo>
                <a:lnTo>
                  <a:pt x="0" y="7659524"/>
                </a:lnTo>
                <a:lnTo>
                  <a:pt x="0" y="0"/>
                </a:lnTo>
                <a:close/>
              </a:path>
            </a:pathLst>
          </a:custGeom>
          <a:blipFill rotWithShape="1">
            <a:blip r:embed="rId3">
              <a:alphaModFix/>
            </a:blip>
            <a:stretch>
              <a:fillRect b="0" l="0" r="0" t="0"/>
            </a:stretch>
          </a:blipFill>
          <a:ln>
            <a:noFill/>
          </a:ln>
        </p:spPr>
      </p:sp>
      <p:sp>
        <p:nvSpPr>
          <p:cNvPr id="155" name="Google Shape;155;p17"/>
          <p:cNvSpPr txBox="1"/>
          <p:nvPr/>
        </p:nvSpPr>
        <p:spPr>
          <a:xfrm>
            <a:off x="3335075" y="1590500"/>
            <a:ext cx="11595300" cy="76164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Hey, team!</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 </a:t>
            </a:r>
            <a:r>
              <a:rPr lang="en-US" sz="3586">
                <a:latin typeface="Patrick Hand"/>
                <a:ea typeface="Patrick Hand"/>
                <a:cs typeface="Patrick Hand"/>
                <a:sym typeface="Patrick Hand"/>
              </a:rPr>
              <a:t>Concentration now in session! This week we are FOCUSING on FOCUS!</a:t>
            </a:r>
            <a:endParaRPr sz="3586">
              <a:latin typeface="Patrick Hand"/>
              <a:ea typeface="Patrick Hand"/>
              <a:cs typeface="Patrick Hand"/>
              <a:sym typeface="Patrick Hand"/>
            </a:endParaRPr>
          </a:p>
          <a:p>
            <a:pPr indent="0" lvl="0" marL="0" marR="0" rtl="0" algn="l">
              <a:lnSpc>
                <a:spcPct val="159983"/>
              </a:lnSpc>
              <a:spcBef>
                <a:spcPts val="0"/>
              </a:spcBef>
              <a:spcAft>
                <a:spcPts val="0"/>
              </a:spcAft>
              <a:buNone/>
            </a:pPr>
            <a:r>
              <a:rPr lang="en-US" sz="3586">
                <a:latin typeface="Patrick Hand"/>
                <a:ea typeface="Patrick Hand"/>
                <a:cs typeface="Patrick Hand"/>
                <a:sym typeface="Patrick Hand"/>
              </a:rPr>
              <a:t>Sometimes it can feel like our brains have taken a little vacation and we have no idea what the teacher is talking about. And sometimes the vacation in our brain may seem more fun than what we are doing in class. BUT, the reality is that the work isn’t going away. It will still be there. Time to use our superpower called FOCUS.  We will learn to notice our thoughts, bring our attention back to what we are supposed to be doing and then get our work done, so we can move on!</a:t>
            </a:r>
            <a:endParaRPr sz="3586">
              <a:latin typeface="Patrick Hand"/>
              <a:ea typeface="Patrick Hand"/>
              <a:cs typeface="Patrick Hand"/>
              <a:sym typeface="Patrick Hand"/>
            </a:endParaRPr>
          </a:p>
        </p:txBody>
      </p:sp>
      <p:sp>
        <p:nvSpPr>
          <p:cNvPr id="156" name="Google Shape;156;p17"/>
          <p:cNvSpPr txBox="1"/>
          <p:nvPr/>
        </p:nvSpPr>
        <p:spPr>
          <a:xfrm>
            <a:off x="6042753" y="445963"/>
            <a:ext cx="6202500" cy="9462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i="0" lang="en-US" sz="6148" u="none" cap="none" strike="noStrike">
                <a:solidFill>
                  <a:srgbClr val="000000"/>
                </a:solidFill>
                <a:latin typeface="Poppins"/>
                <a:ea typeface="Poppins"/>
                <a:cs typeface="Poppins"/>
                <a:sym typeface="Poppins"/>
              </a:rPr>
              <a:t>Day One</a:t>
            </a:r>
            <a:endParaRPr>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160" name="Shape 160"/>
        <p:cNvGrpSpPr/>
        <p:nvPr/>
      </p:nvGrpSpPr>
      <p:grpSpPr>
        <a:xfrm>
          <a:off x="0" y="0"/>
          <a:ext cx="0" cy="0"/>
          <a:chOff x="0" y="0"/>
          <a:chExt cx="0" cy="0"/>
        </a:xfrm>
      </p:grpSpPr>
      <p:sp>
        <p:nvSpPr>
          <p:cNvPr id="161" name="Google Shape;161;p18"/>
          <p:cNvSpPr/>
          <p:nvPr/>
        </p:nvSpPr>
        <p:spPr>
          <a:xfrm rot="-128855">
            <a:off x="2064584" y="98214"/>
            <a:ext cx="13795140" cy="9870510"/>
          </a:xfrm>
          <a:custGeom>
            <a:rect b="b" l="l" r="r" t="t"/>
            <a:pathLst>
              <a:path extrusionOk="0" h="8271270" w="13785451">
                <a:moveTo>
                  <a:pt x="0" y="0"/>
                </a:moveTo>
                <a:lnTo>
                  <a:pt x="13785451" y="0"/>
                </a:lnTo>
                <a:lnTo>
                  <a:pt x="13785451" y="8271271"/>
                </a:lnTo>
                <a:lnTo>
                  <a:pt x="0" y="8271271"/>
                </a:lnTo>
                <a:lnTo>
                  <a:pt x="0" y="0"/>
                </a:lnTo>
                <a:close/>
              </a:path>
            </a:pathLst>
          </a:custGeom>
          <a:blipFill rotWithShape="1">
            <a:blip r:embed="rId3">
              <a:alphaModFix/>
            </a:blip>
            <a:stretch>
              <a:fillRect b="0" l="0" r="0" t="0"/>
            </a:stretch>
          </a:blipFill>
          <a:ln>
            <a:noFill/>
          </a:ln>
        </p:spPr>
      </p:sp>
      <p:sp>
        <p:nvSpPr>
          <p:cNvPr id="162" name="Google Shape;162;p18"/>
          <p:cNvSpPr txBox="1"/>
          <p:nvPr/>
        </p:nvSpPr>
        <p:spPr>
          <a:xfrm rot="-149985">
            <a:off x="3029555" y="362271"/>
            <a:ext cx="11865191" cy="86211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5600" u="sng" cap="none" strike="noStrike">
                <a:solidFill>
                  <a:schemeClr val="hlink"/>
                </a:solidFill>
                <a:latin typeface="Poppins"/>
                <a:ea typeface="Poppins"/>
                <a:cs typeface="Poppins"/>
                <a:sym typeface="Poppins"/>
                <a:hlinkClick r:id="rId4"/>
              </a:rPr>
              <a:t>What </a:t>
            </a:r>
            <a:r>
              <a:rPr lang="en-US" sz="5600" u="sng">
                <a:solidFill>
                  <a:schemeClr val="hlink"/>
                </a:solidFill>
                <a:latin typeface="Poppins"/>
                <a:ea typeface="Poppins"/>
                <a:cs typeface="Poppins"/>
                <a:sym typeface="Poppins"/>
                <a:hlinkClick r:id="rId5"/>
              </a:rPr>
              <a:t>Does It Mean to Focus?</a:t>
            </a:r>
            <a:endParaRPr>
              <a:latin typeface="Poppins"/>
              <a:ea typeface="Poppins"/>
              <a:cs typeface="Poppins"/>
              <a:sym typeface="Poppins"/>
            </a:endParaRPr>
          </a:p>
        </p:txBody>
      </p:sp>
      <p:pic>
        <p:nvPicPr>
          <p:cNvPr id="163" name="Google Shape;163;p18" title="thumb (2).jpg">
            <a:hlinkClick r:id="rId6"/>
          </p:cNvPr>
          <p:cNvPicPr preferRelativeResize="0"/>
          <p:nvPr/>
        </p:nvPicPr>
        <p:blipFill>
          <a:blip r:embed="rId7">
            <a:alphaModFix/>
          </a:blip>
          <a:stretch>
            <a:fillRect/>
          </a:stretch>
        </p:blipFill>
        <p:spPr>
          <a:xfrm rot="-132564">
            <a:off x="3628025" y="2076651"/>
            <a:ext cx="10187476" cy="5730450"/>
          </a:xfrm>
          <a:prstGeom prst="rect">
            <a:avLst/>
          </a:prstGeom>
          <a:noFill/>
          <a:ln cap="flat" cmpd="sng" w="76200">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167" name="Shape 167"/>
        <p:cNvGrpSpPr/>
        <p:nvPr/>
      </p:nvGrpSpPr>
      <p:grpSpPr>
        <a:xfrm>
          <a:off x="0" y="0"/>
          <a:ext cx="0" cy="0"/>
          <a:chOff x="0" y="0"/>
          <a:chExt cx="0" cy="0"/>
        </a:xfrm>
      </p:grpSpPr>
      <p:sp>
        <p:nvSpPr>
          <p:cNvPr id="168" name="Google Shape;168;p19"/>
          <p:cNvSpPr/>
          <p:nvPr/>
        </p:nvSpPr>
        <p:spPr>
          <a:xfrm rot="-103101">
            <a:off x="1173305" y="-138191"/>
            <a:ext cx="16152047" cy="10563381"/>
          </a:xfrm>
          <a:custGeom>
            <a:rect b="b" l="l" r="r" t="t"/>
            <a:pathLst>
              <a:path extrusionOk="0" h="9686870" w="16144783">
                <a:moveTo>
                  <a:pt x="0" y="0"/>
                </a:moveTo>
                <a:lnTo>
                  <a:pt x="16144782" y="0"/>
                </a:lnTo>
                <a:lnTo>
                  <a:pt x="16144782" y="9686869"/>
                </a:lnTo>
                <a:lnTo>
                  <a:pt x="0" y="9686869"/>
                </a:lnTo>
                <a:lnTo>
                  <a:pt x="0" y="0"/>
                </a:lnTo>
                <a:close/>
              </a:path>
            </a:pathLst>
          </a:custGeom>
          <a:blipFill rotWithShape="1">
            <a:blip r:embed="rId3">
              <a:alphaModFix/>
            </a:blip>
            <a:stretch>
              <a:fillRect b="0" l="0" r="0" t="0"/>
            </a:stretch>
          </a:blipFill>
          <a:ln>
            <a:noFill/>
          </a:ln>
        </p:spPr>
      </p:sp>
      <p:sp>
        <p:nvSpPr>
          <p:cNvPr id="169" name="Google Shape;169;p19"/>
          <p:cNvSpPr txBox="1"/>
          <p:nvPr/>
        </p:nvSpPr>
        <p:spPr>
          <a:xfrm rot="-132555">
            <a:off x="1894239" y="157342"/>
            <a:ext cx="9043022"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lang="en-US" sz="7155">
                <a:latin typeface="Poppins"/>
                <a:ea typeface="Poppins"/>
                <a:cs typeface="Poppins"/>
                <a:sym typeface="Poppins"/>
              </a:rPr>
              <a:t>Concentration 64 </a:t>
            </a:r>
            <a:endParaRPr>
              <a:latin typeface="Poppins"/>
              <a:ea typeface="Poppins"/>
              <a:cs typeface="Poppins"/>
              <a:sym typeface="Poppins"/>
            </a:endParaRPr>
          </a:p>
        </p:txBody>
      </p:sp>
      <p:sp>
        <p:nvSpPr>
          <p:cNvPr id="170" name="Google Shape;170;p19"/>
          <p:cNvSpPr txBox="1"/>
          <p:nvPr/>
        </p:nvSpPr>
        <p:spPr>
          <a:xfrm rot="-114394">
            <a:off x="1952162" y="1814685"/>
            <a:ext cx="14409477" cy="741903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800"/>
              </a:spcBef>
              <a:spcAft>
                <a:spcPts val="0"/>
              </a:spcAft>
              <a:buClr>
                <a:schemeClr val="dk1"/>
              </a:buClr>
              <a:buSzPts val="1100"/>
              <a:buFont typeface="Arial"/>
              <a:buNone/>
            </a:pPr>
            <a:r>
              <a:rPr b="1" lang="en-US" sz="3000">
                <a:solidFill>
                  <a:schemeClr val="dk1"/>
                </a:solidFill>
                <a:latin typeface="Poppins"/>
                <a:ea typeface="Poppins"/>
                <a:cs typeface="Poppins"/>
                <a:sym typeface="Poppins"/>
              </a:rPr>
              <a:t>Setting Up the Rhythm</a:t>
            </a:r>
            <a:endParaRPr b="1" sz="3000">
              <a:solidFill>
                <a:schemeClr val="dk1"/>
              </a:solidFill>
              <a:latin typeface="Poppins"/>
              <a:ea typeface="Poppins"/>
              <a:cs typeface="Poppins"/>
              <a:sym typeface="Poppins"/>
            </a:endParaRPr>
          </a:p>
          <a:p>
            <a:pPr indent="-381000" lvl="0" marL="457200" rtl="0" algn="l">
              <a:lnSpc>
                <a:spcPct val="115000"/>
              </a:lnSpc>
              <a:spcBef>
                <a:spcPts val="900"/>
              </a:spcBef>
              <a:spcAft>
                <a:spcPts val="0"/>
              </a:spcAft>
              <a:buClr>
                <a:schemeClr val="dk1"/>
              </a:buClr>
              <a:buSzPts val="2400"/>
              <a:buFont typeface="Poppins"/>
              <a:buChar char="●"/>
            </a:pPr>
            <a:r>
              <a:rPr lang="en-US" sz="2400">
                <a:solidFill>
                  <a:schemeClr val="dk1"/>
                </a:solidFill>
                <a:latin typeface="Poppins"/>
                <a:ea typeface="Poppins"/>
                <a:cs typeface="Poppins"/>
                <a:sym typeface="Poppins"/>
              </a:rPr>
              <a:t>Sit in a circle or face a partner.</a:t>
            </a:r>
            <a:endParaRPr sz="2400">
              <a:solidFill>
                <a:schemeClr val="dk1"/>
              </a:solidFill>
              <a:latin typeface="Poppins"/>
              <a:ea typeface="Poppins"/>
              <a:cs typeface="Poppins"/>
              <a:sym typeface="Poppins"/>
            </a:endParaRPr>
          </a:p>
          <a:p>
            <a:pPr indent="-381000" lvl="0" marL="457200" rtl="0" algn="l">
              <a:lnSpc>
                <a:spcPct val="115000"/>
              </a:lnSpc>
              <a:spcBef>
                <a:spcPts val="0"/>
              </a:spcBef>
              <a:spcAft>
                <a:spcPts val="0"/>
              </a:spcAft>
              <a:buClr>
                <a:schemeClr val="dk1"/>
              </a:buClr>
              <a:buSzPts val="2400"/>
              <a:buFont typeface="Poppins"/>
              <a:buChar char="●"/>
            </a:pPr>
            <a:r>
              <a:rPr lang="en-US" sz="2400">
                <a:solidFill>
                  <a:schemeClr val="dk1"/>
                </a:solidFill>
                <a:latin typeface="Poppins"/>
                <a:ea typeface="Poppins"/>
                <a:cs typeface="Poppins"/>
                <a:sym typeface="Poppins"/>
              </a:rPr>
              <a:t>Start a steady beat: slap your legs, clap your hands, and snap your fingers (or tap alternating hands palm-up and palm-down with a partner).</a:t>
            </a:r>
            <a:endParaRPr sz="2400">
              <a:solidFill>
                <a:schemeClr val="dk1"/>
              </a:solidFill>
              <a:latin typeface="Poppins"/>
              <a:ea typeface="Poppins"/>
              <a:cs typeface="Poppins"/>
              <a:sym typeface="Poppins"/>
            </a:endParaRPr>
          </a:p>
          <a:p>
            <a:pPr indent="-381000" lvl="0" marL="457200" rtl="0" algn="l">
              <a:lnSpc>
                <a:spcPct val="115000"/>
              </a:lnSpc>
              <a:spcBef>
                <a:spcPts val="0"/>
              </a:spcBef>
              <a:spcAft>
                <a:spcPts val="0"/>
              </a:spcAft>
              <a:buClr>
                <a:schemeClr val="dk1"/>
              </a:buClr>
              <a:buSzPts val="2400"/>
              <a:buFont typeface="Poppins"/>
              <a:buChar char="●"/>
            </a:pPr>
            <a:r>
              <a:rPr lang="en-US" sz="2400">
                <a:solidFill>
                  <a:schemeClr val="dk1"/>
                </a:solidFill>
                <a:latin typeface="Poppins"/>
                <a:ea typeface="Poppins"/>
                <a:cs typeface="Poppins"/>
                <a:sym typeface="Poppins"/>
              </a:rPr>
              <a:t>Keep this exact beat going continuously throughout the game. </a:t>
            </a:r>
            <a:endParaRPr sz="2400">
              <a:solidFill>
                <a:schemeClr val="dk1"/>
              </a:solidFill>
              <a:latin typeface="Poppins"/>
              <a:ea typeface="Poppins"/>
              <a:cs typeface="Poppins"/>
              <a:sym typeface="Poppins"/>
            </a:endParaRPr>
          </a:p>
          <a:p>
            <a:pPr indent="0" lvl="0" marL="0" rtl="0" algn="l">
              <a:lnSpc>
                <a:spcPct val="115000"/>
              </a:lnSpc>
              <a:spcBef>
                <a:spcPts val="2100"/>
              </a:spcBef>
              <a:spcAft>
                <a:spcPts val="0"/>
              </a:spcAft>
              <a:buNone/>
            </a:pPr>
            <a:r>
              <a:t/>
            </a:r>
            <a:endParaRPr b="1" sz="3000">
              <a:solidFill>
                <a:schemeClr val="dk1"/>
              </a:solidFill>
              <a:latin typeface="Poppins"/>
              <a:ea typeface="Poppins"/>
              <a:cs typeface="Poppins"/>
              <a:sym typeface="Poppins"/>
            </a:endParaRPr>
          </a:p>
          <a:p>
            <a:pPr indent="0" lvl="0" marL="0" rtl="0" algn="l">
              <a:lnSpc>
                <a:spcPct val="115000"/>
              </a:lnSpc>
              <a:spcBef>
                <a:spcPts val="1800"/>
              </a:spcBef>
              <a:spcAft>
                <a:spcPts val="0"/>
              </a:spcAft>
              <a:buNone/>
            </a:pPr>
            <a:r>
              <a:rPr b="1" lang="en-US" sz="3000">
                <a:solidFill>
                  <a:schemeClr val="dk1"/>
                </a:solidFill>
                <a:latin typeface="Poppins"/>
                <a:ea typeface="Poppins"/>
                <a:cs typeface="Poppins"/>
                <a:sym typeface="Poppins"/>
              </a:rPr>
              <a:t>The Chant</a:t>
            </a:r>
            <a:endParaRPr b="1" sz="3000">
              <a:solidFill>
                <a:schemeClr val="dk1"/>
              </a:solidFill>
              <a:latin typeface="Poppins"/>
              <a:ea typeface="Poppins"/>
              <a:cs typeface="Poppins"/>
              <a:sym typeface="Poppins"/>
            </a:endParaRPr>
          </a:p>
          <a:p>
            <a:pPr indent="0" lvl="0" marL="0" rtl="0" algn="l">
              <a:lnSpc>
                <a:spcPct val="115000"/>
              </a:lnSpc>
              <a:spcBef>
                <a:spcPts val="900"/>
              </a:spcBef>
              <a:spcAft>
                <a:spcPts val="0"/>
              </a:spcAft>
              <a:buNone/>
            </a:pPr>
            <a:r>
              <a:rPr lang="en-US" sz="2400">
                <a:solidFill>
                  <a:schemeClr val="dk1"/>
                </a:solidFill>
                <a:latin typeface="Poppins"/>
                <a:ea typeface="Poppins"/>
                <a:cs typeface="Poppins"/>
                <a:sym typeface="Poppins"/>
              </a:rPr>
              <a:t>While keeping the rhythm, all players chant together at the start: </a:t>
            </a:r>
            <a:endParaRPr sz="2400">
              <a:solidFill>
                <a:schemeClr val="dk1"/>
              </a:solidFill>
              <a:latin typeface="Poppins"/>
              <a:ea typeface="Poppins"/>
              <a:cs typeface="Poppins"/>
              <a:sym typeface="Poppins"/>
            </a:endParaRPr>
          </a:p>
          <a:p>
            <a:pPr indent="0" lvl="0" marL="381000" marR="381000" rtl="0" algn="l">
              <a:lnSpc>
                <a:spcPct val="115000"/>
              </a:lnSpc>
              <a:spcBef>
                <a:spcPts val="1200"/>
              </a:spcBef>
              <a:spcAft>
                <a:spcPts val="0"/>
              </a:spcAft>
              <a:buNone/>
            </a:pPr>
            <a:r>
              <a:rPr b="1" i="1" lang="en-US" sz="3000">
                <a:solidFill>
                  <a:schemeClr val="dk1"/>
                </a:solidFill>
                <a:latin typeface="Poppins"/>
                <a:ea typeface="Poppins"/>
                <a:cs typeface="Poppins"/>
                <a:sym typeface="Poppins"/>
              </a:rPr>
              <a:t>Concentration, 64</a:t>
            </a:r>
            <a:endParaRPr b="1" i="1" sz="3000">
              <a:solidFill>
                <a:schemeClr val="dk1"/>
              </a:solidFill>
              <a:latin typeface="Poppins"/>
              <a:ea typeface="Poppins"/>
              <a:cs typeface="Poppins"/>
              <a:sym typeface="Poppins"/>
            </a:endParaRPr>
          </a:p>
          <a:p>
            <a:pPr indent="0" lvl="0" marL="381000" marR="381000" rtl="0" algn="l">
              <a:lnSpc>
                <a:spcPct val="115000"/>
              </a:lnSpc>
              <a:spcBef>
                <a:spcPts val="300"/>
              </a:spcBef>
              <a:spcAft>
                <a:spcPts val="0"/>
              </a:spcAft>
              <a:buNone/>
            </a:pPr>
            <a:r>
              <a:rPr b="1" i="1" lang="en-US" sz="3000">
                <a:solidFill>
                  <a:schemeClr val="dk1"/>
                </a:solidFill>
                <a:latin typeface="Poppins"/>
                <a:ea typeface="Poppins"/>
                <a:cs typeface="Poppins"/>
                <a:sym typeface="Poppins"/>
              </a:rPr>
              <a:t>No repeats or hesitation</a:t>
            </a:r>
            <a:endParaRPr b="1" i="1" sz="3000">
              <a:solidFill>
                <a:schemeClr val="dk1"/>
              </a:solidFill>
              <a:latin typeface="Poppins"/>
              <a:ea typeface="Poppins"/>
              <a:cs typeface="Poppins"/>
              <a:sym typeface="Poppins"/>
            </a:endParaRPr>
          </a:p>
          <a:p>
            <a:pPr indent="0" lvl="0" marL="381000" marR="381000" rtl="0" algn="l">
              <a:lnSpc>
                <a:spcPct val="115000"/>
              </a:lnSpc>
              <a:spcBef>
                <a:spcPts val="300"/>
              </a:spcBef>
              <a:spcAft>
                <a:spcPts val="0"/>
              </a:spcAft>
              <a:buNone/>
            </a:pPr>
            <a:r>
              <a:rPr b="1" i="1" lang="en-US" sz="3000">
                <a:solidFill>
                  <a:schemeClr val="dk1"/>
                </a:solidFill>
                <a:latin typeface="Poppins"/>
                <a:ea typeface="Poppins"/>
                <a:cs typeface="Poppins"/>
                <a:sym typeface="Poppins"/>
              </a:rPr>
              <a:t>I'll go first, you go second</a:t>
            </a:r>
            <a:endParaRPr b="1" i="1" sz="3000">
              <a:solidFill>
                <a:schemeClr val="dk1"/>
              </a:solidFill>
              <a:latin typeface="Poppins"/>
              <a:ea typeface="Poppins"/>
              <a:cs typeface="Poppins"/>
              <a:sym typeface="Poppins"/>
            </a:endParaRPr>
          </a:p>
          <a:p>
            <a:pPr indent="0" lvl="0" marL="381000" marR="381000" rtl="0" algn="l">
              <a:lnSpc>
                <a:spcPct val="115000"/>
              </a:lnSpc>
              <a:spcBef>
                <a:spcPts val="300"/>
              </a:spcBef>
              <a:spcAft>
                <a:spcPts val="0"/>
              </a:spcAft>
              <a:buNone/>
            </a:pPr>
            <a:r>
              <a:rPr b="1" i="1" lang="en-US" sz="3000">
                <a:solidFill>
                  <a:schemeClr val="dk1"/>
                </a:solidFill>
                <a:latin typeface="Poppins"/>
                <a:ea typeface="Poppins"/>
                <a:cs typeface="Poppins"/>
                <a:sym typeface="Poppins"/>
              </a:rPr>
              <a:t>The category is… </a:t>
            </a:r>
            <a:endParaRPr b="1" i="1" sz="3000">
              <a:solidFill>
                <a:schemeClr val="dk1"/>
              </a:solidFill>
              <a:latin typeface="Poppins"/>
              <a:ea typeface="Poppins"/>
              <a:cs typeface="Poppins"/>
              <a:sym typeface="Poppins"/>
            </a:endParaRPr>
          </a:p>
          <a:p>
            <a:pPr indent="0" lvl="0" marL="457200" rtl="0" algn="l">
              <a:lnSpc>
                <a:spcPct val="115000"/>
              </a:lnSpc>
              <a:spcBef>
                <a:spcPts val="900"/>
              </a:spcBef>
              <a:spcAft>
                <a:spcPts val="2100"/>
              </a:spcAft>
              <a:buNone/>
            </a:pPr>
            <a:r>
              <a:t/>
            </a:r>
            <a:endParaRPr sz="3000">
              <a:solidFill>
                <a:schemeClr val="dk1"/>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174" name="Shape 174"/>
        <p:cNvGrpSpPr/>
        <p:nvPr/>
      </p:nvGrpSpPr>
      <p:grpSpPr>
        <a:xfrm>
          <a:off x="0" y="0"/>
          <a:ext cx="0" cy="0"/>
          <a:chOff x="0" y="0"/>
          <a:chExt cx="0" cy="0"/>
        </a:xfrm>
      </p:grpSpPr>
      <p:sp>
        <p:nvSpPr>
          <p:cNvPr id="175" name="Google Shape;175;p20"/>
          <p:cNvSpPr/>
          <p:nvPr/>
        </p:nvSpPr>
        <p:spPr>
          <a:xfrm rot="-103101">
            <a:off x="1173305" y="-138191"/>
            <a:ext cx="16152047" cy="10563381"/>
          </a:xfrm>
          <a:custGeom>
            <a:rect b="b" l="l" r="r" t="t"/>
            <a:pathLst>
              <a:path extrusionOk="0" h="9686870" w="16144783">
                <a:moveTo>
                  <a:pt x="0" y="0"/>
                </a:moveTo>
                <a:lnTo>
                  <a:pt x="16144782" y="0"/>
                </a:lnTo>
                <a:lnTo>
                  <a:pt x="16144782" y="9686869"/>
                </a:lnTo>
                <a:lnTo>
                  <a:pt x="0" y="9686869"/>
                </a:lnTo>
                <a:lnTo>
                  <a:pt x="0" y="0"/>
                </a:lnTo>
                <a:close/>
              </a:path>
            </a:pathLst>
          </a:custGeom>
          <a:blipFill rotWithShape="1">
            <a:blip r:embed="rId3">
              <a:alphaModFix/>
            </a:blip>
            <a:stretch>
              <a:fillRect b="0" l="0" r="0" t="0"/>
            </a:stretch>
          </a:blipFill>
          <a:ln>
            <a:noFill/>
          </a:ln>
        </p:spPr>
      </p:sp>
      <p:sp>
        <p:nvSpPr>
          <p:cNvPr id="176" name="Google Shape;176;p20"/>
          <p:cNvSpPr txBox="1"/>
          <p:nvPr/>
        </p:nvSpPr>
        <p:spPr>
          <a:xfrm rot="-132497">
            <a:off x="1888256" y="245897"/>
            <a:ext cx="12776288" cy="664989"/>
          </a:xfrm>
          <a:prstGeom prst="rect">
            <a:avLst/>
          </a:prstGeom>
          <a:noFill/>
          <a:ln>
            <a:noFill/>
          </a:ln>
        </p:spPr>
        <p:txBody>
          <a:bodyPr anchorCtr="0" anchor="t" bIns="0" lIns="0" spcFirstLastPara="1" rIns="0" wrap="square" tIns="0">
            <a:spAutoFit/>
          </a:bodyPr>
          <a:lstStyle/>
          <a:p>
            <a:pPr indent="0" lvl="0" marL="0" rtl="0" algn="l">
              <a:lnSpc>
                <a:spcPct val="89993"/>
              </a:lnSpc>
              <a:spcBef>
                <a:spcPts val="0"/>
              </a:spcBef>
              <a:spcAft>
                <a:spcPts val="0"/>
              </a:spcAft>
              <a:buNone/>
            </a:pPr>
            <a:r>
              <a:rPr lang="en-US" sz="4800">
                <a:solidFill>
                  <a:schemeClr val="dk1"/>
                </a:solidFill>
                <a:latin typeface="Poppins"/>
                <a:ea typeface="Poppins"/>
                <a:cs typeface="Poppins"/>
                <a:sym typeface="Poppins"/>
              </a:rPr>
              <a:t>Concentration 64 </a:t>
            </a:r>
            <a:r>
              <a:rPr lang="en-US" sz="3000">
                <a:solidFill>
                  <a:schemeClr val="dk1"/>
                </a:solidFill>
                <a:latin typeface="Poppins"/>
                <a:ea typeface="Poppins"/>
                <a:cs typeface="Poppins"/>
                <a:sym typeface="Poppins"/>
              </a:rPr>
              <a:t>continued</a:t>
            </a:r>
            <a:endParaRPr sz="3000">
              <a:solidFill>
                <a:schemeClr val="dk1"/>
              </a:solidFill>
              <a:latin typeface="Poppins"/>
              <a:ea typeface="Poppins"/>
              <a:cs typeface="Poppins"/>
              <a:sym typeface="Poppins"/>
            </a:endParaRPr>
          </a:p>
        </p:txBody>
      </p:sp>
      <p:sp>
        <p:nvSpPr>
          <p:cNvPr id="177" name="Google Shape;177;p20"/>
          <p:cNvSpPr txBox="1"/>
          <p:nvPr/>
        </p:nvSpPr>
        <p:spPr>
          <a:xfrm rot="-114394">
            <a:off x="2044587" y="1228267"/>
            <a:ext cx="14409477" cy="8096314"/>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800"/>
              </a:spcBef>
              <a:spcAft>
                <a:spcPts val="0"/>
              </a:spcAft>
              <a:buSzPts val="1100"/>
              <a:buNone/>
            </a:pPr>
            <a:r>
              <a:rPr b="1" lang="en-US" sz="3000">
                <a:solidFill>
                  <a:schemeClr val="dk1"/>
                </a:solidFill>
                <a:latin typeface="Poppins"/>
                <a:ea typeface="Poppins"/>
                <a:cs typeface="Poppins"/>
                <a:sym typeface="Poppins"/>
              </a:rPr>
              <a:t>Playing the Game</a:t>
            </a:r>
            <a:endParaRPr b="1" sz="3000">
              <a:solidFill>
                <a:schemeClr val="dk1"/>
              </a:solidFill>
              <a:latin typeface="Poppins"/>
              <a:ea typeface="Poppins"/>
              <a:cs typeface="Poppins"/>
              <a:sym typeface="Poppins"/>
            </a:endParaRPr>
          </a:p>
          <a:p>
            <a:pPr indent="-419100" lvl="0" marL="457200" rtl="0" algn="l">
              <a:lnSpc>
                <a:spcPct val="115000"/>
              </a:lnSpc>
              <a:spcBef>
                <a:spcPts val="900"/>
              </a:spcBef>
              <a:spcAft>
                <a:spcPts val="0"/>
              </a:spcAft>
              <a:buClr>
                <a:schemeClr val="dk1"/>
              </a:buClr>
              <a:buSzPts val="3000"/>
              <a:buFont typeface="Poppins"/>
              <a:buChar char="●"/>
            </a:pPr>
            <a:r>
              <a:rPr lang="en-US" sz="3000">
                <a:solidFill>
                  <a:schemeClr val="dk1"/>
                </a:solidFill>
                <a:latin typeface="Poppins"/>
                <a:ea typeface="Poppins"/>
                <a:cs typeface="Poppins"/>
                <a:sym typeface="Poppins"/>
              </a:rPr>
              <a:t>The first player names an item that fits the category (for example, "dogs" if the category is animals) on the beat.</a:t>
            </a:r>
            <a:endParaRPr sz="3000">
              <a:solidFill>
                <a:schemeClr val="dk1"/>
              </a:solidFill>
              <a:latin typeface="Poppins"/>
              <a:ea typeface="Poppins"/>
              <a:cs typeface="Poppins"/>
              <a:sym typeface="Poppins"/>
            </a:endParaRPr>
          </a:p>
          <a:p>
            <a:pPr indent="-419100" lvl="0" marL="457200" rtl="0" algn="l">
              <a:lnSpc>
                <a:spcPct val="115000"/>
              </a:lnSpc>
              <a:spcBef>
                <a:spcPts val="0"/>
              </a:spcBef>
              <a:spcAft>
                <a:spcPts val="0"/>
              </a:spcAft>
              <a:buClr>
                <a:schemeClr val="dk1"/>
              </a:buClr>
              <a:buSzPts val="3000"/>
              <a:buFont typeface="Poppins"/>
              <a:buChar char="●"/>
            </a:pPr>
            <a:r>
              <a:rPr lang="en-US" sz="3000">
                <a:solidFill>
                  <a:schemeClr val="dk1"/>
                </a:solidFill>
                <a:latin typeface="Poppins"/>
                <a:ea typeface="Poppins"/>
                <a:cs typeface="Poppins"/>
                <a:sym typeface="Poppins"/>
              </a:rPr>
              <a:t>The next player names a different item in that same category on the next beat.</a:t>
            </a:r>
            <a:endParaRPr sz="3000">
              <a:solidFill>
                <a:schemeClr val="dk1"/>
              </a:solidFill>
              <a:latin typeface="Poppins"/>
              <a:ea typeface="Poppins"/>
              <a:cs typeface="Poppins"/>
              <a:sym typeface="Poppins"/>
            </a:endParaRPr>
          </a:p>
          <a:p>
            <a:pPr indent="-419100" lvl="0" marL="457200" rtl="0" algn="l">
              <a:lnSpc>
                <a:spcPct val="115000"/>
              </a:lnSpc>
              <a:spcBef>
                <a:spcPts val="0"/>
              </a:spcBef>
              <a:spcAft>
                <a:spcPts val="0"/>
              </a:spcAft>
              <a:buClr>
                <a:schemeClr val="dk1"/>
              </a:buClr>
              <a:buSzPts val="3000"/>
              <a:buFont typeface="Poppins"/>
              <a:buChar char="●"/>
            </a:pPr>
            <a:r>
              <a:rPr lang="en-US" sz="3000">
                <a:solidFill>
                  <a:schemeClr val="dk1"/>
                </a:solidFill>
                <a:latin typeface="Poppins"/>
                <a:ea typeface="Poppins"/>
                <a:cs typeface="Poppins"/>
                <a:sym typeface="Poppins"/>
              </a:rPr>
              <a:t>Play moves clockwise or back-and-forth.</a:t>
            </a:r>
            <a:endParaRPr sz="3000">
              <a:solidFill>
                <a:schemeClr val="dk1"/>
              </a:solidFill>
              <a:latin typeface="Poppins"/>
              <a:ea typeface="Poppins"/>
              <a:cs typeface="Poppins"/>
              <a:sym typeface="Poppins"/>
            </a:endParaRPr>
          </a:p>
          <a:p>
            <a:pPr indent="0" lvl="0" marL="0" rtl="0" algn="l">
              <a:lnSpc>
                <a:spcPct val="115000"/>
              </a:lnSpc>
              <a:spcBef>
                <a:spcPts val="2100"/>
              </a:spcBef>
              <a:spcAft>
                <a:spcPts val="0"/>
              </a:spcAft>
              <a:buSzPts val="1100"/>
              <a:buNone/>
            </a:pPr>
            <a:r>
              <a:t/>
            </a:r>
            <a:endParaRPr b="1" sz="3000">
              <a:solidFill>
                <a:schemeClr val="dk1"/>
              </a:solidFill>
              <a:latin typeface="Poppins"/>
              <a:ea typeface="Poppins"/>
              <a:cs typeface="Poppins"/>
              <a:sym typeface="Poppins"/>
            </a:endParaRPr>
          </a:p>
          <a:p>
            <a:pPr indent="0" lvl="0" marL="0" rtl="0" algn="l">
              <a:lnSpc>
                <a:spcPct val="115000"/>
              </a:lnSpc>
              <a:spcBef>
                <a:spcPts val="1800"/>
              </a:spcBef>
              <a:spcAft>
                <a:spcPts val="0"/>
              </a:spcAft>
              <a:buClr>
                <a:schemeClr val="dk1"/>
              </a:buClr>
              <a:buSzPts val="1100"/>
              <a:buFont typeface="Arial"/>
              <a:buNone/>
            </a:pPr>
            <a:r>
              <a:rPr b="1" lang="en-US" sz="3000">
                <a:solidFill>
                  <a:schemeClr val="dk1"/>
                </a:solidFill>
                <a:latin typeface="Poppins"/>
                <a:ea typeface="Poppins"/>
                <a:cs typeface="Poppins"/>
                <a:sym typeface="Poppins"/>
              </a:rPr>
              <a:t>Rules and Elimination</a:t>
            </a:r>
            <a:endParaRPr b="1" sz="3000">
              <a:solidFill>
                <a:schemeClr val="dk1"/>
              </a:solidFill>
              <a:latin typeface="Poppins"/>
              <a:ea typeface="Poppins"/>
              <a:cs typeface="Poppins"/>
              <a:sym typeface="Poppins"/>
            </a:endParaRPr>
          </a:p>
          <a:p>
            <a:pPr indent="-419100" lvl="0" marL="457200" rtl="0" algn="l">
              <a:lnSpc>
                <a:spcPct val="115000"/>
              </a:lnSpc>
              <a:spcBef>
                <a:spcPts val="900"/>
              </a:spcBef>
              <a:spcAft>
                <a:spcPts val="0"/>
              </a:spcAft>
              <a:buClr>
                <a:schemeClr val="dk1"/>
              </a:buClr>
              <a:buSzPts val="3000"/>
              <a:buFont typeface="Roboto"/>
              <a:buChar char="●"/>
            </a:pPr>
            <a:r>
              <a:rPr b="1" lang="en-US" sz="3000">
                <a:solidFill>
                  <a:schemeClr val="dk1"/>
                </a:solidFill>
                <a:latin typeface="Poppins"/>
                <a:ea typeface="Poppins"/>
                <a:cs typeface="Poppins"/>
                <a:sym typeface="Poppins"/>
              </a:rPr>
              <a:t>No repeats:</a:t>
            </a:r>
            <a:r>
              <a:rPr lang="en-US" sz="3000">
                <a:solidFill>
                  <a:schemeClr val="dk1"/>
                </a:solidFill>
                <a:latin typeface="Poppins"/>
                <a:ea typeface="Poppins"/>
                <a:cs typeface="Poppins"/>
                <a:sym typeface="Poppins"/>
              </a:rPr>
              <a:t> You cannot say an item that was already named.</a:t>
            </a:r>
            <a:endParaRPr sz="3000">
              <a:solidFill>
                <a:schemeClr val="dk1"/>
              </a:solidFill>
              <a:latin typeface="Poppins"/>
              <a:ea typeface="Poppins"/>
              <a:cs typeface="Poppins"/>
              <a:sym typeface="Poppins"/>
            </a:endParaRPr>
          </a:p>
          <a:p>
            <a:pPr indent="-419100" lvl="0" marL="457200" rtl="0" algn="l">
              <a:lnSpc>
                <a:spcPct val="115000"/>
              </a:lnSpc>
              <a:spcBef>
                <a:spcPts val="0"/>
              </a:spcBef>
              <a:spcAft>
                <a:spcPts val="0"/>
              </a:spcAft>
              <a:buClr>
                <a:schemeClr val="dk1"/>
              </a:buClr>
              <a:buSzPts val="3000"/>
              <a:buFont typeface="Roboto"/>
              <a:buChar char="●"/>
            </a:pPr>
            <a:r>
              <a:rPr b="1" lang="en-US" sz="3000">
                <a:solidFill>
                  <a:schemeClr val="dk1"/>
                </a:solidFill>
                <a:latin typeface="Poppins"/>
                <a:ea typeface="Poppins"/>
                <a:cs typeface="Poppins"/>
                <a:sym typeface="Poppins"/>
              </a:rPr>
              <a:t>No hesitation:</a:t>
            </a:r>
            <a:r>
              <a:rPr lang="en-US" sz="3000">
                <a:solidFill>
                  <a:schemeClr val="dk1"/>
                </a:solidFill>
                <a:latin typeface="Poppins"/>
                <a:ea typeface="Poppins"/>
                <a:cs typeface="Poppins"/>
                <a:sym typeface="Poppins"/>
              </a:rPr>
              <a:t> You must name an item immediately on your beat without pausing.</a:t>
            </a:r>
            <a:endParaRPr sz="3000">
              <a:solidFill>
                <a:schemeClr val="dk1"/>
              </a:solidFill>
              <a:latin typeface="Poppins"/>
              <a:ea typeface="Poppins"/>
              <a:cs typeface="Poppins"/>
              <a:sym typeface="Poppins"/>
            </a:endParaRPr>
          </a:p>
          <a:p>
            <a:pPr indent="-419100" lvl="0" marL="457200" rtl="0" algn="l">
              <a:lnSpc>
                <a:spcPct val="115000"/>
              </a:lnSpc>
              <a:spcBef>
                <a:spcPts val="0"/>
              </a:spcBef>
              <a:spcAft>
                <a:spcPts val="0"/>
              </a:spcAft>
              <a:buClr>
                <a:schemeClr val="dk1"/>
              </a:buClr>
              <a:buSzPts val="3000"/>
              <a:buFont typeface="Roboto"/>
              <a:buChar char="●"/>
            </a:pPr>
            <a:r>
              <a:rPr b="1" lang="en-US" sz="3000">
                <a:solidFill>
                  <a:schemeClr val="dk1"/>
                </a:solidFill>
                <a:latin typeface="Poppins"/>
                <a:ea typeface="Poppins"/>
                <a:cs typeface="Poppins"/>
                <a:sym typeface="Poppins"/>
              </a:rPr>
              <a:t>Out:</a:t>
            </a:r>
            <a:r>
              <a:rPr lang="en-US" sz="3000">
                <a:solidFill>
                  <a:schemeClr val="dk1"/>
                </a:solidFill>
                <a:latin typeface="Poppins"/>
                <a:ea typeface="Poppins"/>
                <a:cs typeface="Poppins"/>
                <a:sym typeface="Poppins"/>
              </a:rPr>
              <a:t> If you repeat a word, hesitate, or miss the rhythm, you are out of the game.</a:t>
            </a:r>
            <a:endParaRPr sz="3000">
              <a:solidFill>
                <a:schemeClr val="dk1"/>
              </a:solidFill>
              <a:latin typeface="Poppins"/>
              <a:ea typeface="Poppins"/>
              <a:cs typeface="Poppins"/>
              <a:sym typeface="Poppins"/>
            </a:endParaRPr>
          </a:p>
          <a:p>
            <a:pPr indent="-419100" lvl="0" marL="457200" rtl="0" algn="l">
              <a:lnSpc>
                <a:spcPct val="115000"/>
              </a:lnSpc>
              <a:spcBef>
                <a:spcPts val="0"/>
              </a:spcBef>
              <a:spcAft>
                <a:spcPts val="0"/>
              </a:spcAft>
              <a:buClr>
                <a:schemeClr val="dk1"/>
              </a:buClr>
              <a:buSzPts val="3000"/>
              <a:buFont typeface="Poppins"/>
              <a:buChar char="●"/>
            </a:pPr>
            <a:r>
              <a:rPr lang="en-US" sz="3000">
                <a:solidFill>
                  <a:schemeClr val="dk1"/>
                </a:solidFill>
                <a:latin typeface="Poppins"/>
                <a:ea typeface="Poppins"/>
                <a:cs typeface="Poppins"/>
                <a:sym typeface="Poppins"/>
              </a:rPr>
              <a:t>The last person remaining wins, or you can restart with a new category.</a:t>
            </a:r>
            <a:endParaRPr sz="3000">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181" name="Shape 181"/>
        <p:cNvGrpSpPr/>
        <p:nvPr/>
      </p:nvGrpSpPr>
      <p:grpSpPr>
        <a:xfrm>
          <a:off x="0" y="0"/>
          <a:ext cx="0" cy="0"/>
          <a:chOff x="0" y="0"/>
          <a:chExt cx="0" cy="0"/>
        </a:xfrm>
      </p:grpSpPr>
      <p:sp>
        <p:nvSpPr>
          <p:cNvPr id="182" name="Google Shape;182;p21"/>
          <p:cNvSpPr/>
          <p:nvPr/>
        </p:nvSpPr>
        <p:spPr>
          <a:xfrm rot="-103101">
            <a:off x="1173305" y="-138191"/>
            <a:ext cx="16152047" cy="10563381"/>
          </a:xfrm>
          <a:custGeom>
            <a:rect b="b" l="l" r="r" t="t"/>
            <a:pathLst>
              <a:path extrusionOk="0" h="9686870" w="16144783">
                <a:moveTo>
                  <a:pt x="0" y="0"/>
                </a:moveTo>
                <a:lnTo>
                  <a:pt x="16144782" y="0"/>
                </a:lnTo>
                <a:lnTo>
                  <a:pt x="16144782" y="9686869"/>
                </a:lnTo>
                <a:lnTo>
                  <a:pt x="0" y="9686869"/>
                </a:lnTo>
                <a:lnTo>
                  <a:pt x="0" y="0"/>
                </a:lnTo>
                <a:close/>
              </a:path>
            </a:pathLst>
          </a:custGeom>
          <a:blipFill rotWithShape="1">
            <a:blip r:embed="rId3">
              <a:alphaModFix/>
            </a:blip>
            <a:stretch>
              <a:fillRect b="0" l="0" r="0" t="0"/>
            </a:stretch>
          </a:blipFill>
          <a:ln>
            <a:noFill/>
          </a:ln>
        </p:spPr>
      </p:sp>
      <p:sp>
        <p:nvSpPr>
          <p:cNvPr id="183" name="Google Shape;183;p21"/>
          <p:cNvSpPr txBox="1"/>
          <p:nvPr/>
        </p:nvSpPr>
        <p:spPr>
          <a:xfrm rot="-132497">
            <a:off x="1888256" y="245897"/>
            <a:ext cx="12776288" cy="664989"/>
          </a:xfrm>
          <a:prstGeom prst="rect">
            <a:avLst/>
          </a:prstGeom>
          <a:noFill/>
          <a:ln>
            <a:noFill/>
          </a:ln>
        </p:spPr>
        <p:txBody>
          <a:bodyPr anchorCtr="0" anchor="t" bIns="0" lIns="0" spcFirstLastPara="1" rIns="0" wrap="square" tIns="0">
            <a:spAutoFit/>
          </a:bodyPr>
          <a:lstStyle/>
          <a:p>
            <a:pPr indent="0" lvl="0" marL="0" rtl="0" algn="l">
              <a:lnSpc>
                <a:spcPct val="89993"/>
              </a:lnSpc>
              <a:spcBef>
                <a:spcPts val="0"/>
              </a:spcBef>
              <a:spcAft>
                <a:spcPts val="0"/>
              </a:spcAft>
              <a:buNone/>
            </a:pPr>
            <a:r>
              <a:rPr lang="en-US" sz="4800">
                <a:solidFill>
                  <a:schemeClr val="dk1"/>
                </a:solidFill>
                <a:latin typeface="Poppins"/>
                <a:ea typeface="Poppins"/>
                <a:cs typeface="Poppins"/>
                <a:sym typeface="Poppins"/>
              </a:rPr>
              <a:t>Concentration 64 </a:t>
            </a:r>
            <a:r>
              <a:rPr lang="en-US" sz="3000">
                <a:solidFill>
                  <a:schemeClr val="dk1"/>
                </a:solidFill>
                <a:latin typeface="Poppins"/>
                <a:ea typeface="Poppins"/>
                <a:cs typeface="Poppins"/>
                <a:sym typeface="Poppins"/>
              </a:rPr>
              <a:t>continued</a:t>
            </a:r>
            <a:endParaRPr sz="3000">
              <a:solidFill>
                <a:schemeClr val="dk1"/>
              </a:solidFill>
              <a:latin typeface="Poppins"/>
              <a:ea typeface="Poppins"/>
              <a:cs typeface="Poppins"/>
              <a:sym typeface="Poppins"/>
            </a:endParaRPr>
          </a:p>
        </p:txBody>
      </p:sp>
      <p:sp>
        <p:nvSpPr>
          <p:cNvPr id="184" name="Google Shape;184;p21"/>
          <p:cNvSpPr txBox="1"/>
          <p:nvPr/>
        </p:nvSpPr>
        <p:spPr>
          <a:xfrm rot="-114427">
            <a:off x="1996040" y="1131654"/>
            <a:ext cx="14297219" cy="8804391"/>
          </a:xfrm>
          <a:prstGeom prst="rect">
            <a:avLst/>
          </a:prstGeom>
          <a:noFill/>
          <a:ln>
            <a:noFill/>
          </a:ln>
        </p:spPr>
        <p:txBody>
          <a:bodyPr anchorCtr="0" anchor="t" bIns="0" lIns="0" spcFirstLastPara="1" rIns="0" wrap="square" tIns="0">
            <a:spAutoFit/>
          </a:bodyPr>
          <a:lstStyle/>
          <a:p>
            <a:pPr indent="-355600" lvl="0" marL="457200" rtl="0" algn="l">
              <a:lnSpc>
                <a:spcPct val="115000"/>
              </a:lnSpc>
              <a:spcBef>
                <a:spcPts val="900"/>
              </a:spcBef>
              <a:spcAft>
                <a:spcPts val="0"/>
              </a:spcAft>
              <a:buClr>
                <a:schemeClr val="dk1"/>
              </a:buClr>
              <a:buSzPts val="2000"/>
              <a:buFont typeface="Poppins"/>
              <a:buChar char="●"/>
            </a:pPr>
            <a:r>
              <a:rPr b="1" lang="en-US" sz="2000">
                <a:solidFill>
                  <a:schemeClr val="dk1"/>
                </a:solidFill>
                <a:latin typeface="Poppins"/>
                <a:ea typeface="Poppins"/>
                <a:cs typeface="Poppins"/>
                <a:sym typeface="Poppins"/>
              </a:rPr>
              <a:t>Animals:</a:t>
            </a:r>
            <a:r>
              <a:rPr lang="en-US" sz="2000">
                <a:solidFill>
                  <a:schemeClr val="dk1"/>
                </a:solidFill>
                <a:latin typeface="Poppins"/>
                <a:ea typeface="Poppins"/>
                <a:cs typeface="Poppins"/>
                <a:sym typeface="Poppins"/>
              </a:rPr>
              <a:t> Things with fur, ocean creatures, farm animals, insects/bugs, birds, zoo animals, reptiles, or animals that hibernate.</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Nature &amp; Weather:</a:t>
            </a:r>
            <a:r>
              <a:rPr lang="en-US" sz="2000">
                <a:solidFill>
                  <a:schemeClr val="dk1"/>
                </a:solidFill>
                <a:latin typeface="Poppins"/>
                <a:ea typeface="Poppins"/>
                <a:cs typeface="Poppins"/>
                <a:sym typeface="Poppins"/>
              </a:rPr>
              <a:t> Types of trees, things you see in the sky, types of weather, flowers, things found in a park, or things that are green.</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Pets:</a:t>
            </a:r>
            <a:r>
              <a:rPr lang="en-US" sz="2000">
                <a:solidFill>
                  <a:schemeClr val="dk1"/>
                </a:solidFill>
                <a:latin typeface="Poppins"/>
                <a:ea typeface="Poppins"/>
                <a:cs typeface="Poppins"/>
                <a:sym typeface="Poppins"/>
              </a:rPr>
              <a:t> Popular dog breeds, names for a cat, things a pet needs, or pocket pets (like hamsters).</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Animals:</a:t>
            </a:r>
            <a:r>
              <a:rPr lang="en-US" sz="2000">
                <a:solidFill>
                  <a:schemeClr val="dk1"/>
                </a:solidFill>
                <a:latin typeface="Poppins"/>
                <a:ea typeface="Poppins"/>
                <a:cs typeface="Poppins"/>
                <a:sym typeface="Poppins"/>
              </a:rPr>
              <a:t> Things with fur, ocean creatures, farm animals, insects/bugs, birds, zoo animals, reptiles, or animals that hibernate.</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Nature &amp; Weather:</a:t>
            </a:r>
            <a:r>
              <a:rPr lang="en-US" sz="2000">
                <a:solidFill>
                  <a:schemeClr val="dk1"/>
                </a:solidFill>
                <a:latin typeface="Poppins"/>
                <a:ea typeface="Poppins"/>
                <a:cs typeface="Poppins"/>
                <a:sym typeface="Poppins"/>
              </a:rPr>
              <a:t> Types of trees, things you see in the sky, types of weather, flowers, things found in a park, or things that are green.</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Pets:</a:t>
            </a:r>
            <a:r>
              <a:rPr lang="en-US" sz="2000">
                <a:solidFill>
                  <a:schemeClr val="dk1"/>
                </a:solidFill>
                <a:latin typeface="Poppins"/>
                <a:ea typeface="Poppins"/>
                <a:cs typeface="Poppins"/>
                <a:sym typeface="Poppins"/>
              </a:rPr>
              <a:t> Popular dog breeds, names for a cat, things a pet needs, or pocket pets (like hamsters).</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Animals:</a:t>
            </a:r>
            <a:r>
              <a:rPr lang="en-US" sz="2000">
                <a:solidFill>
                  <a:schemeClr val="dk1"/>
                </a:solidFill>
                <a:latin typeface="Poppins"/>
                <a:ea typeface="Poppins"/>
                <a:cs typeface="Poppins"/>
                <a:sym typeface="Poppins"/>
              </a:rPr>
              <a:t> Things with fur, ocean creatures, farm animals, insects/bugs, birds, zoo animals, reptiles, or animals that hibernate.</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Nature &amp; Weather:</a:t>
            </a:r>
            <a:r>
              <a:rPr lang="en-US" sz="2000">
                <a:solidFill>
                  <a:schemeClr val="dk1"/>
                </a:solidFill>
                <a:latin typeface="Poppins"/>
                <a:ea typeface="Poppins"/>
                <a:cs typeface="Poppins"/>
                <a:sym typeface="Poppins"/>
              </a:rPr>
              <a:t> Types of trees, things you see in the sky, types of weather, flowers, things found in a park, or things that are green.</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Pets:</a:t>
            </a:r>
            <a:r>
              <a:rPr lang="en-US" sz="2000">
                <a:solidFill>
                  <a:schemeClr val="dk1"/>
                </a:solidFill>
                <a:latin typeface="Poppins"/>
                <a:ea typeface="Poppins"/>
                <a:cs typeface="Poppins"/>
                <a:sym typeface="Poppins"/>
              </a:rPr>
              <a:t> Popular dog breeds, names for a cat, things a pet needs, or pocket pets (like hamsters).</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Movies &amp; TV:</a:t>
            </a:r>
            <a:r>
              <a:rPr lang="en-US" sz="2000">
                <a:solidFill>
                  <a:schemeClr val="dk1"/>
                </a:solidFill>
                <a:latin typeface="Poppins"/>
                <a:ea typeface="Poppins"/>
                <a:cs typeface="Poppins"/>
                <a:sym typeface="Poppins"/>
              </a:rPr>
              <a:t> Disney characters, superheroes, cartoon shows, animated villains, or movie snacks.</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Books &amp; Characters:</a:t>
            </a:r>
            <a:r>
              <a:rPr lang="en-US" sz="2000">
                <a:solidFill>
                  <a:schemeClr val="dk1"/>
                </a:solidFill>
                <a:latin typeface="Poppins"/>
                <a:ea typeface="Poppins"/>
                <a:cs typeface="Poppins"/>
                <a:sym typeface="Poppins"/>
              </a:rPr>
              <a:t> Fairy tale characters, magical creatures, popular book series, or mythical animals like dragons and unicorns.</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By Room:</a:t>
            </a:r>
            <a:r>
              <a:rPr lang="en-US" sz="2000">
                <a:solidFill>
                  <a:schemeClr val="dk1"/>
                </a:solidFill>
                <a:latin typeface="Poppins"/>
                <a:ea typeface="Poppins"/>
                <a:cs typeface="Poppins"/>
                <a:sym typeface="Poppins"/>
              </a:rPr>
              <a:t> Things in the kitchen, items in a garage, things on a nightstand, bathroom items, or things in the backyard.</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Daily Life:</a:t>
            </a:r>
            <a:r>
              <a:rPr lang="en-US" sz="2000">
                <a:solidFill>
                  <a:schemeClr val="dk1"/>
                </a:solidFill>
                <a:latin typeface="Poppins"/>
                <a:ea typeface="Poppins"/>
                <a:cs typeface="Poppins"/>
                <a:sym typeface="Poppins"/>
              </a:rPr>
              <a:t> Items of clothing, shoes, things that plug into a wall, or things that keep you warm.</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Descriptive:</a:t>
            </a:r>
            <a:r>
              <a:rPr lang="en-US" sz="2000">
                <a:solidFill>
                  <a:schemeClr val="dk1"/>
                </a:solidFill>
                <a:latin typeface="Poppins"/>
                <a:ea typeface="Poppins"/>
                <a:cs typeface="Poppins"/>
                <a:sym typeface="Poppins"/>
              </a:rPr>
              <a:t> Things that are sticky, things that are loud, things that smell good (or bad!), things with wheels, things that have buttons, or things that spin.</a:t>
            </a:r>
            <a:endParaRPr sz="2000">
              <a:solidFill>
                <a:schemeClr val="dk1"/>
              </a:solidFill>
              <a:latin typeface="Poppins"/>
              <a:ea typeface="Poppins"/>
              <a:cs typeface="Poppins"/>
              <a:sym typeface="Poppins"/>
            </a:endParaRPr>
          </a:p>
          <a:p>
            <a:pPr indent="-355600" lvl="0" marL="457200" rtl="0" algn="l">
              <a:lnSpc>
                <a:spcPct val="115000"/>
              </a:lnSpc>
              <a:spcBef>
                <a:spcPts val="0"/>
              </a:spcBef>
              <a:spcAft>
                <a:spcPts val="0"/>
              </a:spcAft>
              <a:buClr>
                <a:schemeClr val="dk1"/>
              </a:buClr>
              <a:buSzPts val="2000"/>
              <a:buFont typeface="Roboto"/>
              <a:buChar char="●"/>
            </a:pPr>
            <a:r>
              <a:rPr b="1" lang="en-US" sz="2000">
                <a:solidFill>
                  <a:schemeClr val="dk1"/>
                </a:solidFill>
                <a:latin typeface="Poppins"/>
                <a:ea typeface="Poppins"/>
                <a:cs typeface="Poppins"/>
                <a:sym typeface="Poppins"/>
              </a:rPr>
              <a:t>Imaginative:</a:t>
            </a:r>
            <a:r>
              <a:rPr lang="en-US" sz="2000">
                <a:solidFill>
                  <a:schemeClr val="dk1"/>
                </a:solidFill>
                <a:latin typeface="Poppins"/>
                <a:ea typeface="Poppins"/>
                <a:cs typeface="Poppins"/>
                <a:sym typeface="Poppins"/>
              </a:rPr>
              <a:t> Things you would pack for an alien planet, things a wizard uses, superpowers you wish you had, or things that are invisible.</a:t>
            </a:r>
            <a:endParaRPr sz="3000">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188" name="Shape 188"/>
        <p:cNvGrpSpPr/>
        <p:nvPr/>
      </p:nvGrpSpPr>
      <p:grpSpPr>
        <a:xfrm>
          <a:off x="0" y="0"/>
          <a:ext cx="0" cy="0"/>
          <a:chOff x="0" y="0"/>
          <a:chExt cx="0" cy="0"/>
        </a:xfrm>
      </p:grpSpPr>
      <p:sp>
        <p:nvSpPr>
          <p:cNvPr id="189" name="Google Shape;189;p22"/>
          <p:cNvSpPr/>
          <p:nvPr/>
        </p:nvSpPr>
        <p:spPr>
          <a:xfrm rot="128855">
            <a:off x="1224678" y="304972"/>
            <a:ext cx="15709412" cy="10839276"/>
          </a:xfrm>
          <a:custGeom>
            <a:rect b="b" l="l" r="r" t="t"/>
            <a:pathLst>
              <a:path extrusionOk="0" h="9419027" w="15698378">
                <a:moveTo>
                  <a:pt x="0" y="0"/>
                </a:moveTo>
                <a:lnTo>
                  <a:pt x="15698377" y="0"/>
                </a:lnTo>
                <a:lnTo>
                  <a:pt x="15698377" y="9419026"/>
                </a:lnTo>
                <a:lnTo>
                  <a:pt x="0" y="9419026"/>
                </a:lnTo>
                <a:lnTo>
                  <a:pt x="0" y="0"/>
                </a:lnTo>
                <a:close/>
              </a:path>
            </a:pathLst>
          </a:custGeom>
          <a:blipFill rotWithShape="1">
            <a:blip r:embed="rId3">
              <a:alphaModFix/>
            </a:blip>
            <a:stretch>
              <a:fillRect b="0" l="0" r="0" t="0"/>
            </a:stretch>
          </a:blipFill>
          <a:ln>
            <a:noFill/>
          </a:ln>
        </p:spPr>
      </p:sp>
      <p:grpSp>
        <p:nvGrpSpPr>
          <p:cNvPr id="190" name="Google Shape;190;p22"/>
          <p:cNvGrpSpPr/>
          <p:nvPr/>
        </p:nvGrpSpPr>
        <p:grpSpPr>
          <a:xfrm rot="-163623">
            <a:off x="7475852" y="3217078"/>
            <a:ext cx="4032521" cy="4683683"/>
            <a:chOff x="0" y="0"/>
            <a:chExt cx="5466080" cy="6348730"/>
          </a:xfrm>
        </p:grpSpPr>
        <p:sp>
          <p:nvSpPr>
            <p:cNvPr id="191" name="Google Shape;191;p2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9004" l="-115796" r="-117459" t="-627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 name="Google Shape;195;p22"/>
          <p:cNvGrpSpPr/>
          <p:nvPr/>
        </p:nvGrpSpPr>
        <p:grpSpPr>
          <a:xfrm rot="479635">
            <a:off x="11923790" y="4631683"/>
            <a:ext cx="4032704" cy="4683896"/>
            <a:chOff x="0" y="0"/>
            <a:chExt cx="5466080" cy="6348730"/>
          </a:xfrm>
        </p:grpSpPr>
        <p:sp>
          <p:nvSpPr>
            <p:cNvPr id="196" name="Google Shape;196;p2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9004" l="-115796" r="-117459" t="-627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0" name="Google Shape;200;p22"/>
          <p:cNvGrpSpPr/>
          <p:nvPr/>
        </p:nvGrpSpPr>
        <p:grpSpPr>
          <a:xfrm rot="-163623">
            <a:off x="2834229" y="4631730"/>
            <a:ext cx="4032521" cy="4683683"/>
            <a:chOff x="0" y="0"/>
            <a:chExt cx="5466080" cy="6348730"/>
          </a:xfrm>
        </p:grpSpPr>
        <p:sp>
          <p:nvSpPr>
            <p:cNvPr id="201" name="Google Shape;201;p2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9004" l="-115796" r="-117459" t="-627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 name="Google Shape;205;p22"/>
          <p:cNvSpPr txBox="1"/>
          <p:nvPr/>
        </p:nvSpPr>
        <p:spPr>
          <a:xfrm rot="547501">
            <a:off x="12061685" y="8528574"/>
            <a:ext cx="3518528" cy="457252"/>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a:t>
            </a:r>
            <a:r>
              <a:rPr lang="en-US" sz="3300"/>
              <a:t>Alicia Ortega</a:t>
            </a:r>
            <a:endParaRPr/>
          </a:p>
        </p:txBody>
      </p:sp>
      <p:sp>
        <p:nvSpPr>
          <p:cNvPr id="206" name="Google Shape;206;p22"/>
          <p:cNvSpPr txBox="1"/>
          <p:nvPr/>
        </p:nvSpPr>
        <p:spPr>
          <a:xfrm rot="137302">
            <a:off x="1982564" y="720433"/>
            <a:ext cx="11668205"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sp>
        <p:nvSpPr>
          <p:cNvPr id="207" name="Google Shape;207;p22"/>
          <p:cNvSpPr txBox="1"/>
          <p:nvPr/>
        </p:nvSpPr>
        <p:spPr>
          <a:xfrm rot="-158275">
            <a:off x="7725641" y="7415409"/>
            <a:ext cx="3532944" cy="401831"/>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2900" u="none" cap="none" strike="noStrike">
                <a:solidFill>
                  <a:srgbClr val="000000"/>
                </a:solidFill>
                <a:latin typeface="Arial"/>
                <a:ea typeface="Arial"/>
                <a:cs typeface="Arial"/>
                <a:sym typeface="Arial"/>
              </a:rPr>
              <a:t>by </a:t>
            </a:r>
            <a:r>
              <a:rPr lang="en-US" sz="2900"/>
              <a:t>Ryan K. Wooddall</a:t>
            </a:r>
            <a:endParaRPr sz="1100"/>
          </a:p>
        </p:txBody>
      </p:sp>
      <p:sp>
        <p:nvSpPr>
          <p:cNvPr id="208" name="Google Shape;208;p22"/>
          <p:cNvSpPr txBox="1"/>
          <p:nvPr/>
        </p:nvSpPr>
        <p:spPr>
          <a:xfrm rot="-205813">
            <a:off x="3398506" y="8754254"/>
            <a:ext cx="2913119" cy="457116"/>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a:t>
            </a:r>
            <a:r>
              <a:rPr lang="en-US" sz="3300"/>
              <a:t>Bryan Smith</a:t>
            </a:r>
            <a:endParaRPr/>
          </a:p>
        </p:txBody>
      </p:sp>
      <p:pic>
        <p:nvPicPr>
          <p:cNvPr id="209" name="Google Shape;209;p22"/>
          <p:cNvPicPr preferRelativeResize="0"/>
          <p:nvPr/>
        </p:nvPicPr>
        <p:blipFill>
          <a:blip r:embed="rId5">
            <a:alphaModFix/>
          </a:blip>
          <a:stretch>
            <a:fillRect/>
          </a:stretch>
        </p:blipFill>
        <p:spPr>
          <a:xfrm rot="-166035">
            <a:off x="3102994" y="4878811"/>
            <a:ext cx="3494987" cy="3479449"/>
          </a:xfrm>
          <a:prstGeom prst="rect">
            <a:avLst/>
          </a:prstGeom>
          <a:noFill/>
          <a:ln>
            <a:noFill/>
          </a:ln>
        </p:spPr>
      </p:pic>
      <p:pic>
        <p:nvPicPr>
          <p:cNvPr id="210" name="Google Shape;210;p22"/>
          <p:cNvPicPr preferRelativeResize="0"/>
          <p:nvPr/>
        </p:nvPicPr>
        <p:blipFill rotWithShape="1">
          <a:blip r:embed="rId6">
            <a:alphaModFix/>
          </a:blip>
          <a:srcRect b="25392" l="-4200" r="4200" t="-6700"/>
          <a:stretch/>
        </p:blipFill>
        <p:spPr>
          <a:xfrm rot="-156636">
            <a:off x="7521139" y="3147453"/>
            <a:ext cx="3655596" cy="3755894"/>
          </a:xfrm>
          <a:prstGeom prst="rect">
            <a:avLst/>
          </a:prstGeom>
          <a:noFill/>
          <a:ln>
            <a:noFill/>
          </a:ln>
        </p:spPr>
      </p:pic>
      <p:pic>
        <p:nvPicPr>
          <p:cNvPr id="211" name="Google Shape;211;p22"/>
          <p:cNvPicPr preferRelativeResize="0"/>
          <p:nvPr/>
        </p:nvPicPr>
        <p:blipFill>
          <a:blip r:embed="rId7">
            <a:alphaModFix/>
          </a:blip>
          <a:stretch>
            <a:fillRect/>
          </a:stretch>
        </p:blipFill>
        <p:spPr>
          <a:xfrm rot="499714">
            <a:off x="12290804" y="4898330"/>
            <a:ext cx="3454191" cy="345419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215" name="Shape 215"/>
        <p:cNvGrpSpPr/>
        <p:nvPr/>
      </p:nvGrpSpPr>
      <p:grpSpPr>
        <a:xfrm>
          <a:off x="0" y="0"/>
          <a:ext cx="0" cy="0"/>
          <a:chOff x="0" y="0"/>
          <a:chExt cx="0" cy="0"/>
        </a:xfrm>
      </p:grpSpPr>
      <p:sp>
        <p:nvSpPr>
          <p:cNvPr id="216" name="Google Shape;216;p23"/>
          <p:cNvSpPr/>
          <p:nvPr/>
        </p:nvSpPr>
        <p:spPr>
          <a:xfrm rot="-105469">
            <a:off x="1728843" y="742772"/>
            <a:ext cx="14830321" cy="8898193"/>
          </a:xfrm>
          <a:custGeom>
            <a:rect b="b" l="l" r="r" t="t"/>
            <a:pathLst>
              <a:path extrusionOk="0" h="8898193" w="14830321">
                <a:moveTo>
                  <a:pt x="0" y="0"/>
                </a:moveTo>
                <a:lnTo>
                  <a:pt x="14830321" y="0"/>
                </a:lnTo>
                <a:lnTo>
                  <a:pt x="14830321" y="8898193"/>
                </a:lnTo>
                <a:lnTo>
                  <a:pt x="0" y="8898193"/>
                </a:lnTo>
                <a:lnTo>
                  <a:pt x="0" y="0"/>
                </a:lnTo>
                <a:close/>
              </a:path>
            </a:pathLst>
          </a:custGeom>
          <a:blipFill rotWithShape="1">
            <a:blip r:embed="rId3">
              <a:alphaModFix/>
            </a:blip>
            <a:stretch>
              <a:fillRect b="0" l="0" r="0" t="0"/>
            </a:stretch>
          </a:blipFill>
          <a:ln>
            <a:noFill/>
          </a:ln>
        </p:spPr>
      </p:sp>
      <p:sp>
        <p:nvSpPr>
          <p:cNvPr id="217" name="Google Shape;217;p23"/>
          <p:cNvSpPr txBox="1"/>
          <p:nvPr/>
        </p:nvSpPr>
        <p:spPr>
          <a:xfrm rot="-114638">
            <a:off x="2945144" y="5402982"/>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Two</a:t>
            </a:r>
            <a:endParaRPr/>
          </a:p>
        </p:txBody>
      </p:sp>
      <p:grpSp>
        <p:nvGrpSpPr>
          <p:cNvPr id="218" name="Google Shape;218;p23"/>
          <p:cNvGrpSpPr/>
          <p:nvPr/>
        </p:nvGrpSpPr>
        <p:grpSpPr>
          <a:xfrm>
            <a:off x="4660141" y="3858795"/>
            <a:ext cx="8305362" cy="1604868"/>
            <a:chOff x="0" y="0"/>
            <a:chExt cx="11073817" cy="2139824"/>
          </a:xfrm>
        </p:grpSpPr>
        <p:grpSp>
          <p:nvGrpSpPr>
            <p:cNvPr id="219" name="Google Shape;219;p23"/>
            <p:cNvGrpSpPr/>
            <p:nvPr/>
          </p:nvGrpSpPr>
          <p:grpSpPr>
            <a:xfrm rot="-102414">
              <a:off x="24544" y="163793"/>
              <a:ext cx="11024728" cy="1812239"/>
              <a:chOff x="0" y="0"/>
              <a:chExt cx="11797642" cy="1939290"/>
            </a:xfrm>
          </p:grpSpPr>
          <p:sp>
            <p:nvSpPr>
              <p:cNvPr id="220" name="Google Shape;220;p23"/>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3"/>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2" name="Google Shape;222;p23"/>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Six</a:t>
              </a:r>
              <a:endParaRPr/>
            </a:p>
          </p:txBody>
        </p:sp>
      </p:grpSp>
      <p:pic>
        <p:nvPicPr>
          <p:cNvPr id="223" name="Google Shape;223;p23"/>
          <p:cNvPicPr preferRelativeResize="0"/>
          <p:nvPr/>
        </p:nvPicPr>
        <p:blipFill>
          <a:blip r:embed="rId4">
            <a:alphaModFix/>
          </a:blip>
          <a:stretch>
            <a:fillRect/>
          </a:stretch>
        </p:blipFill>
        <p:spPr>
          <a:xfrm>
            <a:off x="11049075" y="1988325"/>
            <a:ext cx="6407075" cy="64070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227" name="Shape 227"/>
        <p:cNvGrpSpPr/>
        <p:nvPr/>
      </p:nvGrpSpPr>
      <p:grpSpPr>
        <a:xfrm>
          <a:off x="0" y="0"/>
          <a:ext cx="0" cy="0"/>
          <a:chOff x="0" y="0"/>
          <a:chExt cx="0" cy="0"/>
        </a:xfrm>
      </p:grpSpPr>
      <p:sp>
        <p:nvSpPr>
          <p:cNvPr id="228" name="Google Shape;228;p24"/>
          <p:cNvSpPr/>
          <p:nvPr/>
        </p:nvSpPr>
        <p:spPr>
          <a:xfrm>
            <a:off x="1209850" y="-128575"/>
            <a:ext cx="15868303" cy="10795591"/>
          </a:xfrm>
          <a:custGeom>
            <a:rect b="b" l="l" r="r" t="t"/>
            <a:pathLst>
              <a:path extrusionOk="0" h="8483765" w="15868303">
                <a:moveTo>
                  <a:pt x="0" y="0"/>
                </a:moveTo>
                <a:lnTo>
                  <a:pt x="15868304" y="0"/>
                </a:lnTo>
                <a:lnTo>
                  <a:pt x="15868304" y="8483765"/>
                </a:lnTo>
                <a:lnTo>
                  <a:pt x="0" y="8483765"/>
                </a:lnTo>
                <a:lnTo>
                  <a:pt x="0" y="0"/>
                </a:lnTo>
                <a:close/>
              </a:path>
            </a:pathLst>
          </a:custGeom>
          <a:blipFill rotWithShape="1">
            <a:blip r:embed="rId3">
              <a:alphaModFix/>
            </a:blip>
            <a:stretch>
              <a:fillRect b="-6112" l="0" r="0" t="-6112"/>
            </a:stretch>
          </a:blipFill>
          <a:ln>
            <a:noFill/>
          </a:ln>
        </p:spPr>
      </p:sp>
      <p:sp>
        <p:nvSpPr>
          <p:cNvPr id="229" name="Google Shape;229;p24"/>
          <p:cNvSpPr txBox="1"/>
          <p:nvPr/>
        </p:nvSpPr>
        <p:spPr>
          <a:xfrm>
            <a:off x="2314575" y="1671650"/>
            <a:ext cx="13758900" cy="6680700"/>
          </a:xfrm>
          <a:prstGeom prst="rect">
            <a:avLst/>
          </a:prstGeom>
          <a:noFill/>
          <a:ln>
            <a:noFill/>
          </a:ln>
        </p:spPr>
        <p:txBody>
          <a:bodyPr anchorCtr="0" anchor="t" bIns="0" lIns="0" spcFirstLastPara="1" rIns="0" wrap="square" tIns="0">
            <a:spAutoFit/>
          </a:bodyPr>
          <a:lstStyle/>
          <a:p>
            <a:pPr indent="0" lvl="0" marL="0" marR="0" rtl="0" algn="l">
              <a:lnSpc>
                <a:spcPct val="160017"/>
              </a:lnSpc>
              <a:spcBef>
                <a:spcPts val="0"/>
              </a:spcBef>
              <a:spcAft>
                <a:spcPts val="0"/>
              </a:spcAft>
              <a:buNone/>
            </a:pPr>
            <a:r>
              <a:rPr lang="en-US" sz="3600">
                <a:latin typeface="Patrick Hand"/>
                <a:ea typeface="Patrick Hand"/>
                <a:cs typeface="Patrick Hand"/>
                <a:sym typeface="Patrick Hand"/>
              </a:rPr>
              <a:t>Today we are going to jump back on the Brain Train again! When we get a little lost in our thoughts there are other tools we can use to figure out what we can do. And once you know the tips and tricks you will be able to turn your focus back into your super power!</a:t>
            </a:r>
            <a:endParaRPr sz="3600">
              <a:latin typeface="Patrick Hand"/>
              <a:ea typeface="Patrick Hand"/>
              <a:cs typeface="Patrick Hand"/>
              <a:sym typeface="Patrick Hand"/>
            </a:endParaRPr>
          </a:p>
          <a:p>
            <a:pPr indent="0" lvl="0" marL="0" marR="0" rtl="0" algn="l">
              <a:lnSpc>
                <a:spcPct val="160017"/>
              </a:lnSpc>
              <a:spcBef>
                <a:spcPts val="0"/>
              </a:spcBef>
              <a:spcAft>
                <a:spcPts val="0"/>
              </a:spcAft>
              <a:buNone/>
            </a:pPr>
            <a:r>
              <a:rPr lang="en-US" sz="3600">
                <a:latin typeface="Patrick Hand"/>
                <a:ea typeface="Patrick Hand"/>
                <a:cs typeface="Patrick Hand"/>
                <a:sym typeface="Patrick Hand"/>
              </a:rPr>
              <a:t>There are clues that teachers leave for you all around the room. You will learn how to use your best detective skills to discover them!</a:t>
            </a:r>
            <a:endParaRPr sz="3600">
              <a:latin typeface="Patrick Hand"/>
              <a:ea typeface="Patrick Hand"/>
              <a:cs typeface="Patrick Hand"/>
              <a:sym typeface="Patrick Hand"/>
            </a:endParaRPr>
          </a:p>
          <a:p>
            <a:pPr indent="0" lvl="0" marL="0" marR="0" rtl="0" algn="l">
              <a:lnSpc>
                <a:spcPct val="160017"/>
              </a:lnSpc>
              <a:spcBef>
                <a:spcPts val="0"/>
              </a:spcBef>
              <a:spcAft>
                <a:spcPts val="0"/>
              </a:spcAft>
              <a:buNone/>
            </a:pPr>
            <a:r>
              <a:t/>
            </a:r>
            <a:endParaRPr sz="3399">
              <a:latin typeface="Patrick Hand"/>
              <a:ea typeface="Patrick Hand"/>
              <a:cs typeface="Patrick Hand"/>
              <a:sym typeface="Patrick Hand"/>
            </a:endParaRPr>
          </a:p>
          <a:p>
            <a:pPr indent="0" lvl="0" marL="0" marR="0" rtl="0" algn="l">
              <a:lnSpc>
                <a:spcPct val="160017"/>
              </a:lnSpc>
              <a:spcBef>
                <a:spcPts val="0"/>
              </a:spcBef>
              <a:spcAft>
                <a:spcPts val="0"/>
              </a:spcAft>
              <a:buNone/>
            </a:pPr>
            <a:r>
              <a:t/>
            </a:r>
            <a:endParaRPr sz="3399">
              <a:latin typeface="Patrick Hand"/>
              <a:ea typeface="Patrick Hand"/>
              <a:cs typeface="Patrick Hand"/>
              <a:sym typeface="Patrick Hand"/>
            </a:endParaRPr>
          </a:p>
        </p:txBody>
      </p:sp>
      <p:sp>
        <p:nvSpPr>
          <p:cNvPr id="230" name="Google Shape;230;p24"/>
          <p:cNvSpPr txBox="1"/>
          <p:nvPr/>
        </p:nvSpPr>
        <p:spPr>
          <a:xfrm>
            <a:off x="6042678" y="264088"/>
            <a:ext cx="6202500" cy="9462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i="0" lang="en-US" sz="6148" u="none" cap="none" strike="noStrike">
                <a:solidFill>
                  <a:srgbClr val="000000"/>
                </a:solidFill>
                <a:latin typeface="Poppins"/>
                <a:ea typeface="Poppins"/>
                <a:cs typeface="Poppins"/>
                <a:sym typeface="Poppins"/>
              </a:rPr>
              <a:t>Day Two</a:t>
            </a:r>
            <a:endParaRPr>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234" name="Shape 234"/>
        <p:cNvGrpSpPr/>
        <p:nvPr/>
      </p:nvGrpSpPr>
      <p:grpSpPr>
        <a:xfrm>
          <a:off x="0" y="0"/>
          <a:ext cx="0" cy="0"/>
          <a:chOff x="0" y="0"/>
          <a:chExt cx="0" cy="0"/>
        </a:xfrm>
      </p:grpSpPr>
      <p:sp>
        <p:nvSpPr>
          <p:cNvPr id="235" name="Google Shape;235;p25"/>
          <p:cNvSpPr/>
          <p:nvPr/>
        </p:nvSpPr>
        <p:spPr>
          <a:xfrm rot="-128855">
            <a:off x="2215773" y="-223637"/>
            <a:ext cx="13795140" cy="10263897"/>
          </a:xfrm>
          <a:custGeom>
            <a:rect b="b" l="l" r="r" t="t"/>
            <a:pathLst>
              <a:path extrusionOk="0" h="8271270" w="13785451">
                <a:moveTo>
                  <a:pt x="0" y="0"/>
                </a:moveTo>
                <a:lnTo>
                  <a:pt x="13785450" y="0"/>
                </a:lnTo>
                <a:lnTo>
                  <a:pt x="13785450" y="8271271"/>
                </a:lnTo>
                <a:lnTo>
                  <a:pt x="0" y="8271271"/>
                </a:lnTo>
                <a:lnTo>
                  <a:pt x="0" y="0"/>
                </a:lnTo>
                <a:close/>
              </a:path>
            </a:pathLst>
          </a:custGeom>
          <a:blipFill rotWithShape="1">
            <a:blip r:embed="rId3">
              <a:alphaModFix/>
            </a:blip>
            <a:stretch>
              <a:fillRect b="0" l="0" r="0" t="0"/>
            </a:stretch>
          </a:blipFill>
          <a:ln>
            <a:noFill/>
          </a:ln>
        </p:spPr>
      </p:sp>
      <p:sp>
        <p:nvSpPr>
          <p:cNvPr id="236" name="Google Shape;236;p25"/>
          <p:cNvSpPr txBox="1"/>
          <p:nvPr/>
        </p:nvSpPr>
        <p:spPr>
          <a:xfrm rot="-149946">
            <a:off x="5249858" y="569468"/>
            <a:ext cx="7430567" cy="86211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n-US" sz="5600" u="sng">
                <a:solidFill>
                  <a:schemeClr val="hlink"/>
                </a:solidFill>
                <a:latin typeface="Poppins"/>
                <a:ea typeface="Poppins"/>
                <a:cs typeface="Poppins"/>
                <a:sym typeface="Poppins"/>
                <a:hlinkClick r:id="rId4"/>
              </a:rPr>
              <a:t>Following Directions</a:t>
            </a:r>
            <a:endParaRPr>
              <a:latin typeface="Poppins"/>
              <a:ea typeface="Poppins"/>
              <a:cs typeface="Poppins"/>
              <a:sym typeface="Poppins"/>
            </a:endParaRPr>
          </a:p>
        </p:txBody>
      </p:sp>
      <p:pic>
        <p:nvPicPr>
          <p:cNvPr id="237" name="Google Shape;237;p25" title="thumb (5).jpg">
            <a:hlinkClick r:id="rId5"/>
          </p:cNvPr>
          <p:cNvPicPr preferRelativeResize="0"/>
          <p:nvPr/>
        </p:nvPicPr>
        <p:blipFill>
          <a:blip r:embed="rId6">
            <a:alphaModFix/>
          </a:blip>
          <a:stretch>
            <a:fillRect/>
          </a:stretch>
        </p:blipFill>
        <p:spPr>
          <a:xfrm rot="-125035">
            <a:off x="3028950" y="1695450"/>
            <a:ext cx="12230099" cy="6896100"/>
          </a:xfrm>
          <a:prstGeom prst="rect">
            <a:avLst/>
          </a:prstGeom>
          <a:noFill/>
          <a:ln cap="flat" cmpd="sng" w="76200">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241" name="Shape 241"/>
        <p:cNvGrpSpPr/>
        <p:nvPr/>
      </p:nvGrpSpPr>
      <p:grpSpPr>
        <a:xfrm>
          <a:off x="0" y="0"/>
          <a:ext cx="0" cy="0"/>
          <a:chOff x="0" y="0"/>
          <a:chExt cx="0" cy="0"/>
        </a:xfrm>
      </p:grpSpPr>
      <p:sp>
        <p:nvSpPr>
          <p:cNvPr id="242" name="Google Shape;242;p26"/>
          <p:cNvSpPr/>
          <p:nvPr/>
        </p:nvSpPr>
        <p:spPr>
          <a:xfrm rot="-103101">
            <a:off x="1163813" y="4753"/>
            <a:ext cx="16152047" cy="10685154"/>
          </a:xfrm>
          <a:custGeom>
            <a:rect b="b" l="l" r="r" t="t"/>
            <a:pathLst>
              <a:path extrusionOk="0" h="9686870" w="16144783">
                <a:moveTo>
                  <a:pt x="0" y="0"/>
                </a:moveTo>
                <a:lnTo>
                  <a:pt x="16144782" y="0"/>
                </a:lnTo>
                <a:lnTo>
                  <a:pt x="16144782" y="9686869"/>
                </a:lnTo>
                <a:lnTo>
                  <a:pt x="0" y="9686869"/>
                </a:lnTo>
                <a:lnTo>
                  <a:pt x="0" y="0"/>
                </a:lnTo>
                <a:close/>
              </a:path>
            </a:pathLst>
          </a:custGeom>
          <a:blipFill rotWithShape="1">
            <a:blip r:embed="rId3">
              <a:alphaModFix/>
            </a:blip>
            <a:stretch>
              <a:fillRect b="0" l="0" r="0" t="0"/>
            </a:stretch>
          </a:blipFill>
          <a:ln>
            <a:noFill/>
          </a:ln>
        </p:spPr>
      </p:sp>
      <p:sp>
        <p:nvSpPr>
          <p:cNvPr id="243" name="Google Shape;243;p26"/>
          <p:cNvSpPr txBox="1"/>
          <p:nvPr/>
        </p:nvSpPr>
        <p:spPr>
          <a:xfrm rot="-132600">
            <a:off x="1664919" y="605101"/>
            <a:ext cx="13661061"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lang="en-US" sz="7155">
                <a:latin typeface="Poppins"/>
                <a:ea typeface="Poppins"/>
                <a:cs typeface="Poppins"/>
                <a:sym typeface="Poppins"/>
              </a:rPr>
              <a:t>Following Directions Activity</a:t>
            </a:r>
            <a:endParaRPr>
              <a:latin typeface="Poppins"/>
              <a:ea typeface="Poppins"/>
              <a:cs typeface="Poppins"/>
              <a:sym typeface="Poppins"/>
            </a:endParaRPr>
          </a:p>
        </p:txBody>
      </p:sp>
      <p:sp>
        <p:nvSpPr>
          <p:cNvPr id="244" name="Google Shape;244;p26"/>
          <p:cNvSpPr txBox="1"/>
          <p:nvPr/>
        </p:nvSpPr>
        <p:spPr>
          <a:xfrm rot="-116518">
            <a:off x="1941036" y="2314434"/>
            <a:ext cx="14430188" cy="785002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400">
                <a:latin typeface="Poppins"/>
                <a:ea typeface="Poppins"/>
                <a:cs typeface="Poppins"/>
                <a:sym typeface="Poppins"/>
              </a:rPr>
              <a:t>Today will require a little preparation ahead of time. There will be two options. One for those who are readers (perhaps upper elementary) and another for those who are emergent readers (perhaps pre-k and primary).</a:t>
            </a:r>
            <a:endParaRPr sz="3400">
              <a:latin typeface="Poppins"/>
              <a:ea typeface="Poppins"/>
              <a:cs typeface="Poppins"/>
              <a:sym typeface="Poppins"/>
            </a:endParaRPr>
          </a:p>
          <a:p>
            <a:pPr indent="0" lvl="0" marL="0" marR="0" rtl="0" algn="l">
              <a:lnSpc>
                <a:spcPct val="140000"/>
              </a:lnSpc>
              <a:spcBef>
                <a:spcPts val="0"/>
              </a:spcBef>
              <a:spcAft>
                <a:spcPts val="0"/>
              </a:spcAft>
              <a:buNone/>
            </a:pPr>
            <a:r>
              <a:t/>
            </a:r>
            <a:endParaRPr sz="3400">
              <a:latin typeface="Poppins"/>
              <a:ea typeface="Poppins"/>
              <a:cs typeface="Poppins"/>
              <a:sym typeface="Poppins"/>
            </a:endParaRPr>
          </a:p>
          <a:p>
            <a:pPr indent="0" lvl="0" marL="0" marR="0" rtl="0" algn="l">
              <a:lnSpc>
                <a:spcPct val="140000"/>
              </a:lnSpc>
              <a:spcBef>
                <a:spcPts val="0"/>
              </a:spcBef>
              <a:spcAft>
                <a:spcPts val="0"/>
              </a:spcAft>
              <a:buNone/>
            </a:pPr>
            <a:r>
              <a:rPr i="1" lang="en-US" sz="3400">
                <a:latin typeface="Poppins"/>
                <a:ea typeface="Poppins"/>
                <a:cs typeface="Poppins"/>
                <a:sym typeface="Poppins"/>
              </a:rPr>
              <a:t>   Download and print one copy for each student linked here:</a:t>
            </a:r>
            <a:endParaRPr i="1" sz="3400">
              <a:latin typeface="Poppins"/>
              <a:ea typeface="Poppins"/>
              <a:cs typeface="Poppins"/>
              <a:sym typeface="Poppins"/>
            </a:endParaRPr>
          </a:p>
          <a:p>
            <a:pPr indent="0" lvl="0" marL="0" marR="0" rtl="0" algn="l">
              <a:lnSpc>
                <a:spcPct val="140000"/>
              </a:lnSpc>
              <a:spcBef>
                <a:spcPts val="0"/>
              </a:spcBef>
              <a:spcAft>
                <a:spcPts val="0"/>
              </a:spcAft>
              <a:buNone/>
            </a:pPr>
            <a:r>
              <a:t/>
            </a:r>
            <a:endParaRPr sz="3400">
              <a:latin typeface="Poppins"/>
              <a:ea typeface="Poppins"/>
              <a:cs typeface="Poppins"/>
              <a:sym typeface="Poppins"/>
            </a:endParaRPr>
          </a:p>
          <a:p>
            <a:pPr indent="0" lvl="0" marL="0" marR="0" rtl="0" algn="l">
              <a:lnSpc>
                <a:spcPct val="140000"/>
              </a:lnSpc>
              <a:spcBef>
                <a:spcPts val="0"/>
              </a:spcBef>
              <a:spcAft>
                <a:spcPts val="0"/>
              </a:spcAft>
              <a:buNone/>
            </a:pPr>
            <a:r>
              <a:rPr lang="en-US" sz="3400" u="sng">
                <a:solidFill>
                  <a:schemeClr val="hlink"/>
                </a:solidFill>
                <a:latin typeface="Poppins"/>
                <a:ea typeface="Poppins"/>
                <a:cs typeface="Poppins"/>
                <a:sym typeface="Poppins"/>
                <a:hlinkClick r:id="rId4"/>
              </a:rPr>
              <a:t>Emergent Readers</a:t>
            </a:r>
            <a:r>
              <a:rPr lang="en-US" sz="3400">
                <a:latin typeface="Poppins"/>
                <a:ea typeface="Poppins"/>
                <a:cs typeface="Poppins"/>
                <a:sym typeface="Poppins"/>
              </a:rPr>
              <a:t> (teacher reads aloud, students use pictures)</a:t>
            </a:r>
            <a:endParaRPr sz="3400">
              <a:latin typeface="Poppins"/>
              <a:ea typeface="Poppins"/>
              <a:cs typeface="Poppins"/>
              <a:sym typeface="Poppins"/>
            </a:endParaRPr>
          </a:p>
          <a:p>
            <a:pPr indent="0" lvl="0" marL="0" marR="0" rtl="0" algn="l">
              <a:lnSpc>
                <a:spcPct val="140000"/>
              </a:lnSpc>
              <a:spcBef>
                <a:spcPts val="0"/>
              </a:spcBef>
              <a:spcAft>
                <a:spcPts val="0"/>
              </a:spcAft>
              <a:buNone/>
            </a:pPr>
            <a:r>
              <a:rPr lang="en-US" sz="3400" u="sng">
                <a:solidFill>
                  <a:schemeClr val="hlink"/>
                </a:solidFill>
                <a:latin typeface="Poppins"/>
                <a:ea typeface="Poppins"/>
                <a:cs typeface="Poppins"/>
                <a:sym typeface="Poppins"/>
                <a:hlinkClick r:id="rId5"/>
              </a:rPr>
              <a:t>Primary Readers</a:t>
            </a:r>
            <a:endParaRPr sz="3400">
              <a:latin typeface="Poppins"/>
              <a:ea typeface="Poppins"/>
              <a:cs typeface="Poppins"/>
              <a:sym typeface="Poppins"/>
            </a:endParaRPr>
          </a:p>
          <a:p>
            <a:pPr indent="0" lvl="0" marL="0" marR="0" rtl="0" algn="l">
              <a:lnSpc>
                <a:spcPct val="140000"/>
              </a:lnSpc>
              <a:spcBef>
                <a:spcPts val="0"/>
              </a:spcBef>
              <a:spcAft>
                <a:spcPts val="0"/>
              </a:spcAft>
              <a:buNone/>
            </a:pPr>
            <a:r>
              <a:rPr lang="en-US" sz="3400" u="sng">
                <a:solidFill>
                  <a:schemeClr val="hlink"/>
                </a:solidFill>
                <a:latin typeface="Poppins"/>
                <a:ea typeface="Poppins"/>
                <a:cs typeface="Poppins"/>
                <a:sym typeface="Poppins"/>
                <a:hlinkClick r:id="rId6"/>
              </a:rPr>
              <a:t>Upper Elementary Readers</a:t>
            </a:r>
            <a:endParaRPr sz="3400">
              <a:latin typeface="Poppins"/>
              <a:ea typeface="Poppins"/>
              <a:cs typeface="Poppins"/>
              <a:sym typeface="Poppins"/>
            </a:endParaRPr>
          </a:p>
          <a:p>
            <a:pPr indent="0" lvl="0" marL="0" marR="0" rtl="0" algn="l">
              <a:lnSpc>
                <a:spcPct val="140000"/>
              </a:lnSpc>
              <a:spcBef>
                <a:spcPts val="0"/>
              </a:spcBef>
              <a:spcAft>
                <a:spcPts val="0"/>
              </a:spcAft>
              <a:buNone/>
            </a:pPr>
            <a:r>
              <a:t/>
            </a:r>
            <a:endParaRPr sz="3400">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248" name="Shape 248"/>
        <p:cNvGrpSpPr/>
        <p:nvPr/>
      </p:nvGrpSpPr>
      <p:grpSpPr>
        <a:xfrm>
          <a:off x="0" y="0"/>
          <a:ext cx="0" cy="0"/>
          <a:chOff x="0" y="0"/>
          <a:chExt cx="0" cy="0"/>
        </a:xfrm>
      </p:grpSpPr>
      <p:sp>
        <p:nvSpPr>
          <p:cNvPr id="249" name="Google Shape;249;p27"/>
          <p:cNvSpPr/>
          <p:nvPr/>
        </p:nvSpPr>
        <p:spPr>
          <a:xfrm rot="128855">
            <a:off x="1226457" y="-60595"/>
            <a:ext cx="15709412" cy="11193123"/>
          </a:xfrm>
          <a:custGeom>
            <a:rect b="b" l="l" r="r" t="t"/>
            <a:pathLst>
              <a:path extrusionOk="0" h="9419027" w="15698378">
                <a:moveTo>
                  <a:pt x="0" y="0"/>
                </a:moveTo>
                <a:lnTo>
                  <a:pt x="15698377" y="0"/>
                </a:lnTo>
                <a:lnTo>
                  <a:pt x="15698377" y="9419026"/>
                </a:lnTo>
                <a:lnTo>
                  <a:pt x="0" y="9419026"/>
                </a:lnTo>
                <a:lnTo>
                  <a:pt x="0" y="0"/>
                </a:lnTo>
                <a:close/>
              </a:path>
            </a:pathLst>
          </a:custGeom>
          <a:blipFill rotWithShape="1">
            <a:blip r:embed="rId3">
              <a:alphaModFix/>
            </a:blip>
            <a:stretch>
              <a:fillRect b="0" l="0" r="0" t="0"/>
            </a:stretch>
          </a:blipFill>
          <a:ln>
            <a:noFill/>
          </a:ln>
        </p:spPr>
      </p:sp>
      <p:grpSp>
        <p:nvGrpSpPr>
          <p:cNvPr id="250" name="Google Shape;250;p27"/>
          <p:cNvGrpSpPr/>
          <p:nvPr/>
        </p:nvGrpSpPr>
        <p:grpSpPr>
          <a:xfrm rot="-163855">
            <a:off x="7476003" y="3216936"/>
            <a:ext cx="4032478" cy="4683634"/>
            <a:chOff x="0" y="0"/>
            <a:chExt cx="5466080" cy="6348730"/>
          </a:xfrm>
        </p:grpSpPr>
        <p:sp>
          <p:nvSpPr>
            <p:cNvPr id="251" name="Google Shape;251;p2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9004" l="-115796" r="-117459" t="-627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5" name="Google Shape;255;p27"/>
          <p:cNvGrpSpPr/>
          <p:nvPr/>
        </p:nvGrpSpPr>
        <p:grpSpPr>
          <a:xfrm rot="479477">
            <a:off x="11923929" y="4665550"/>
            <a:ext cx="4032478" cy="4683634"/>
            <a:chOff x="0" y="0"/>
            <a:chExt cx="5466080" cy="6348730"/>
          </a:xfrm>
        </p:grpSpPr>
        <p:sp>
          <p:nvSpPr>
            <p:cNvPr id="256" name="Google Shape;256;p2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9004" l="-115796" r="-117459" t="-627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0" name="Google Shape;260;p27"/>
          <p:cNvGrpSpPr/>
          <p:nvPr/>
        </p:nvGrpSpPr>
        <p:grpSpPr>
          <a:xfrm rot="-158036">
            <a:off x="3098707" y="4629247"/>
            <a:ext cx="3354251" cy="4684052"/>
            <a:chOff x="0" y="0"/>
            <a:chExt cx="5466080" cy="6348730"/>
          </a:xfrm>
        </p:grpSpPr>
        <p:sp>
          <p:nvSpPr>
            <p:cNvPr id="261" name="Google Shape;261;p2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9004" l="-115796" r="-117459" t="-627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5" name="Google Shape;265;p27"/>
          <p:cNvSpPr txBox="1"/>
          <p:nvPr/>
        </p:nvSpPr>
        <p:spPr>
          <a:xfrm rot="547404">
            <a:off x="11656473" y="8815507"/>
            <a:ext cx="3977013" cy="4573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a:t>
            </a:r>
            <a:r>
              <a:rPr lang="en-US" sz="3300"/>
              <a:t>David Shannon</a:t>
            </a:r>
            <a:endParaRPr/>
          </a:p>
        </p:txBody>
      </p:sp>
      <p:sp>
        <p:nvSpPr>
          <p:cNvPr id="266" name="Google Shape;266;p27"/>
          <p:cNvSpPr txBox="1"/>
          <p:nvPr/>
        </p:nvSpPr>
        <p:spPr>
          <a:xfrm rot="137312">
            <a:off x="2240194" y="416108"/>
            <a:ext cx="10593049"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sp>
        <p:nvSpPr>
          <p:cNvPr id="267" name="Google Shape;267;p27"/>
          <p:cNvSpPr txBox="1"/>
          <p:nvPr/>
        </p:nvSpPr>
        <p:spPr>
          <a:xfrm rot="-158275">
            <a:off x="7722324" y="7140298"/>
            <a:ext cx="3532944" cy="886539"/>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a:t>
            </a:r>
            <a:r>
              <a:rPr lang="en-US" sz="3200"/>
              <a:t>Peggy Parrish</a:t>
            </a:r>
            <a:endParaRPr/>
          </a:p>
          <a:p>
            <a:pPr indent="0" lvl="0" marL="0" marR="0" rtl="0" algn="l">
              <a:lnSpc>
                <a:spcPct val="90000"/>
              </a:lnSpc>
              <a:spcBef>
                <a:spcPts val="0"/>
              </a:spcBef>
              <a:spcAft>
                <a:spcPts val="0"/>
              </a:spcAft>
              <a:buNone/>
            </a:pPr>
            <a:r>
              <a:t/>
            </a:r>
            <a:endParaRPr b="0" i="0" sz="3200" u="none" cap="none" strike="noStrike">
              <a:solidFill>
                <a:srgbClr val="000000"/>
              </a:solidFill>
              <a:latin typeface="Arial"/>
              <a:ea typeface="Arial"/>
              <a:cs typeface="Arial"/>
              <a:sym typeface="Arial"/>
            </a:endParaRPr>
          </a:p>
        </p:txBody>
      </p:sp>
      <p:sp>
        <p:nvSpPr>
          <p:cNvPr id="268" name="Google Shape;268;p27"/>
          <p:cNvSpPr txBox="1"/>
          <p:nvPr/>
        </p:nvSpPr>
        <p:spPr>
          <a:xfrm rot="-205599">
            <a:off x="3259523" y="8585703"/>
            <a:ext cx="3638906" cy="457116"/>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S</a:t>
            </a:r>
            <a:r>
              <a:rPr lang="en-US" sz="3300"/>
              <a:t>teve Herman</a:t>
            </a:r>
            <a:endParaRPr/>
          </a:p>
        </p:txBody>
      </p:sp>
      <p:pic>
        <p:nvPicPr>
          <p:cNvPr id="269" name="Google Shape;269;p27"/>
          <p:cNvPicPr preferRelativeResize="0"/>
          <p:nvPr/>
        </p:nvPicPr>
        <p:blipFill>
          <a:blip r:embed="rId5">
            <a:alphaModFix/>
          </a:blip>
          <a:stretch>
            <a:fillRect/>
          </a:stretch>
        </p:blipFill>
        <p:spPr>
          <a:xfrm rot="-154588">
            <a:off x="3290931" y="4694658"/>
            <a:ext cx="2969814" cy="3743583"/>
          </a:xfrm>
          <a:prstGeom prst="rect">
            <a:avLst/>
          </a:prstGeom>
          <a:noFill/>
          <a:ln>
            <a:noFill/>
          </a:ln>
        </p:spPr>
      </p:pic>
      <p:pic>
        <p:nvPicPr>
          <p:cNvPr id="270" name="Google Shape;270;p27"/>
          <p:cNvPicPr preferRelativeResize="0"/>
          <p:nvPr/>
        </p:nvPicPr>
        <p:blipFill rotWithShape="1">
          <a:blip r:embed="rId6">
            <a:alphaModFix/>
          </a:blip>
          <a:srcRect b="13748" l="0" r="0" t="0"/>
          <a:stretch/>
        </p:blipFill>
        <p:spPr>
          <a:xfrm rot="-172340">
            <a:off x="7688888" y="3394252"/>
            <a:ext cx="3472849" cy="3680647"/>
          </a:xfrm>
          <a:prstGeom prst="rect">
            <a:avLst/>
          </a:prstGeom>
          <a:noFill/>
          <a:ln>
            <a:noFill/>
          </a:ln>
        </p:spPr>
      </p:pic>
      <p:pic>
        <p:nvPicPr>
          <p:cNvPr id="271" name="Google Shape;271;p27"/>
          <p:cNvPicPr preferRelativeResize="0"/>
          <p:nvPr/>
        </p:nvPicPr>
        <p:blipFill rotWithShape="1">
          <a:blip r:embed="rId7">
            <a:alphaModFix/>
          </a:blip>
          <a:srcRect b="17728" l="-909" r="10041" t="-3535"/>
          <a:stretch/>
        </p:blipFill>
        <p:spPr>
          <a:xfrm rot="484710">
            <a:off x="12145407" y="4768488"/>
            <a:ext cx="3589533" cy="35959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275" name="Shape 275"/>
        <p:cNvGrpSpPr/>
        <p:nvPr/>
      </p:nvGrpSpPr>
      <p:grpSpPr>
        <a:xfrm>
          <a:off x="0" y="0"/>
          <a:ext cx="0" cy="0"/>
          <a:chOff x="0" y="0"/>
          <a:chExt cx="0" cy="0"/>
        </a:xfrm>
      </p:grpSpPr>
      <p:sp>
        <p:nvSpPr>
          <p:cNvPr id="276" name="Google Shape;276;p28"/>
          <p:cNvSpPr/>
          <p:nvPr/>
        </p:nvSpPr>
        <p:spPr>
          <a:xfrm rot="-105469">
            <a:off x="1511538" y="694404"/>
            <a:ext cx="14830321" cy="8898193"/>
          </a:xfrm>
          <a:custGeom>
            <a:rect b="b" l="l" r="r" t="t"/>
            <a:pathLst>
              <a:path extrusionOk="0" h="8898193" w="14830321">
                <a:moveTo>
                  <a:pt x="0" y="0"/>
                </a:moveTo>
                <a:lnTo>
                  <a:pt x="14830321" y="0"/>
                </a:lnTo>
                <a:lnTo>
                  <a:pt x="14830321" y="8898192"/>
                </a:lnTo>
                <a:lnTo>
                  <a:pt x="0" y="8898192"/>
                </a:lnTo>
                <a:lnTo>
                  <a:pt x="0" y="0"/>
                </a:lnTo>
                <a:close/>
              </a:path>
            </a:pathLst>
          </a:custGeom>
          <a:blipFill rotWithShape="1">
            <a:blip r:embed="rId3">
              <a:alphaModFix/>
            </a:blip>
            <a:stretch>
              <a:fillRect b="0" l="0" r="0" t="0"/>
            </a:stretch>
          </a:blipFill>
          <a:ln>
            <a:noFill/>
          </a:ln>
        </p:spPr>
      </p:sp>
      <p:sp>
        <p:nvSpPr>
          <p:cNvPr id="277" name="Google Shape;277;p28"/>
          <p:cNvSpPr txBox="1"/>
          <p:nvPr/>
        </p:nvSpPr>
        <p:spPr>
          <a:xfrm rot="-114638">
            <a:off x="2945144" y="5402982"/>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Three</a:t>
            </a:r>
            <a:endParaRPr/>
          </a:p>
        </p:txBody>
      </p:sp>
      <p:sp>
        <p:nvSpPr>
          <p:cNvPr id="278" name="Google Shape;278;p28"/>
          <p:cNvSpPr/>
          <p:nvPr/>
        </p:nvSpPr>
        <p:spPr>
          <a:xfrm>
            <a:off x="12771533" y="4721588"/>
            <a:ext cx="5196766" cy="5407039"/>
          </a:xfrm>
          <a:custGeom>
            <a:rect b="b" l="l" r="r" t="t"/>
            <a:pathLst>
              <a:path extrusionOk="0" h="5407039" w="5196766">
                <a:moveTo>
                  <a:pt x="0" y="0"/>
                </a:moveTo>
                <a:lnTo>
                  <a:pt x="5196766" y="0"/>
                </a:lnTo>
                <a:lnTo>
                  <a:pt x="5196766" y="5407039"/>
                </a:lnTo>
                <a:lnTo>
                  <a:pt x="0" y="5407039"/>
                </a:lnTo>
                <a:lnTo>
                  <a:pt x="0" y="0"/>
                </a:lnTo>
                <a:close/>
              </a:path>
            </a:pathLst>
          </a:custGeom>
          <a:blipFill rotWithShape="1">
            <a:blip r:embed="rId4">
              <a:alphaModFix/>
            </a:blip>
            <a:stretch>
              <a:fillRect b="0" l="0" r="0" t="0"/>
            </a:stretch>
          </a:blipFill>
          <a:ln>
            <a:noFill/>
          </a:ln>
        </p:spPr>
      </p:sp>
      <p:grpSp>
        <p:nvGrpSpPr>
          <p:cNvPr id="279" name="Google Shape;279;p28"/>
          <p:cNvGrpSpPr/>
          <p:nvPr/>
        </p:nvGrpSpPr>
        <p:grpSpPr>
          <a:xfrm>
            <a:off x="5000021" y="4011195"/>
            <a:ext cx="8305362" cy="1604868"/>
            <a:chOff x="0" y="0"/>
            <a:chExt cx="11073817" cy="2139824"/>
          </a:xfrm>
        </p:grpSpPr>
        <p:grpSp>
          <p:nvGrpSpPr>
            <p:cNvPr id="280" name="Google Shape;280;p28"/>
            <p:cNvGrpSpPr/>
            <p:nvPr/>
          </p:nvGrpSpPr>
          <p:grpSpPr>
            <a:xfrm rot="-102414">
              <a:off x="24544" y="163793"/>
              <a:ext cx="11024728" cy="1812239"/>
              <a:chOff x="0" y="0"/>
              <a:chExt cx="11797642" cy="1939290"/>
            </a:xfrm>
          </p:grpSpPr>
          <p:sp>
            <p:nvSpPr>
              <p:cNvPr id="281" name="Google Shape;281;p28"/>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8"/>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3" name="Google Shape;283;p28"/>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Six</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287" name="Shape 287"/>
        <p:cNvGrpSpPr/>
        <p:nvPr/>
      </p:nvGrpSpPr>
      <p:grpSpPr>
        <a:xfrm>
          <a:off x="0" y="0"/>
          <a:ext cx="0" cy="0"/>
          <a:chOff x="0" y="0"/>
          <a:chExt cx="0" cy="0"/>
        </a:xfrm>
      </p:grpSpPr>
      <p:sp>
        <p:nvSpPr>
          <p:cNvPr id="288" name="Google Shape;288;p29"/>
          <p:cNvSpPr/>
          <p:nvPr/>
        </p:nvSpPr>
        <p:spPr>
          <a:xfrm>
            <a:off x="1928825" y="0"/>
            <a:ext cx="15191391" cy="10685037"/>
          </a:xfrm>
          <a:custGeom>
            <a:rect b="b" l="l" r="r" t="t"/>
            <a:pathLst>
              <a:path extrusionOk="0" h="7659525" w="12765875">
                <a:moveTo>
                  <a:pt x="0" y="0"/>
                </a:moveTo>
                <a:lnTo>
                  <a:pt x="12765874" y="0"/>
                </a:lnTo>
                <a:lnTo>
                  <a:pt x="12765874" y="7659524"/>
                </a:lnTo>
                <a:lnTo>
                  <a:pt x="0" y="7659524"/>
                </a:lnTo>
                <a:lnTo>
                  <a:pt x="0" y="0"/>
                </a:lnTo>
                <a:close/>
              </a:path>
            </a:pathLst>
          </a:custGeom>
          <a:blipFill rotWithShape="1">
            <a:blip r:embed="rId3">
              <a:alphaModFix/>
            </a:blip>
            <a:stretch>
              <a:fillRect b="0" l="0" r="0" t="0"/>
            </a:stretch>
          </a:blipFill>
          <a:ln>
            <a:noFill/>
          </a:ln>
        </p:spPr>
      </p:sp>
      <p:sp>
        <p:nvSpPr>
          <p:cNvPr id="289" name="Google Shape;289;p29"/>
          <p:cNvSpPr txBox="1"/>
          <p:nvPr/>
        </p:nvSpPr>
        <p:spPr>
          <a:xfrm>
            <a:off x="2924475" y="1517325"/>
            <a:ext cx="13211400" cy="821340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i="0" lang="en-US" sz="3600" u="none" cap="none" strike="noStrike">
                <a:solidFill>
                  <a:srgbClr val="000000"/>
                </a:solidFill>
                <a:latin typeface="Patrick Hand"/>
                <a:ea typeface="Patrick Hand"/>
                <a:cs typeface="Patrick Hand"/>
                <a:sym typeface="Patrick Hand"/>
              </a:rPr>
              <a:t>Good morning, </a:t>
            </a:r>
            <a:r>
              <a:rPr lang="en-US" sz="3600">
                <a:latin typeface="Patrick Hand"/>
                <a:ea typeface="Patrick Hand"/>
                <a:cs typeface="Patrick Hand"/>
                <a:sym typeface="Patrick Hand"/>
              </a:rPr>
              <a:t>Boss!</a:t>
            </a:r>
            <a:endParaRPr>
              <a:latin typeface="Patrick Hand"/>
              <a:ea typeface="Patrick Hand"/>
              <a:cs typeface="Patrick Hand"/>
              <a:sym typeface="Patrick Hand"/>
            </a:endParaRPr>
          </a:p>
          <a:p>
            <a:pPr indent="0" lvl="0" marL="0" marR="0" rtl="0" algn="l">
              <a:lnSpc>
                <a:spcPct val="160000"/>
              </a:lnSpc>
              <a:spcBef>
                <a:spcPts val="0"/>
              </a:spcBef>
              <a:spcAft>
                <a:spcPts val="0"/>
              </a:spcAft>
              <a:buNone/>
            </a:pPr>
            <a:r>
              <a:rPr lang="en-US" sz="3600">
                <a:latin typeface="Patrick Hand"/>
                <a:ea typeface="Patrick Hand"/>
                <a:cs typeface="Patrick Hand"/>
                <a:sym typeface="Patrick Hand"/>
              </a:rPr>
              <a:t>Hocus Pocus time to Focus. </a:t>
            </a:r>
            <a:r>
              <a:rPr lang="en-US" sz="3600">
                <a:solidFill>
                  <a:schemeClr val="dk1"/>
                </a:solidFill>
                <a:latin typeface="Patrick Hand"/>
                <a:ea typeface="Patrick Hand"/>
                <a:cs typeface="Patrick Hand"/>
                <a:sym typeface="Patrick Hand"/>
              </a:rPr>
              <a:t>Today, we are </a:t>
            </a:r>
            <a:r>
              <a:rPr b="1" lang="en-US" sz="3600">
                <a:solidFill>
                  <a:schemeClr val="dk1"/>
                </a:solidFill>
                <a:latin typeface="Patrick Hand"/>
                <a:ea typeface="Patrick Hand"/>
                <a:cs typeface="Patrick Hand"/>
                <a:sym typeface="Patrick Hand"/>
              </a:rPr>
              <a:t>leveling up our brains</a:t>
            </a:r>
            <a:r>
              <a:rPr lang="en-US" sz="3600">
                <a:solidFill>
                  <a:schemeClr val="dk1"/>
                </a:solidFill>
                <a:latin typeface="Patrick Hand"/>
                <a:ea typeface="Patrick Hand"/>
                <a:cs typeface="Patrick Hand"/>
                <a:sym typeface="Patrick Hand"/>
              </a:rPr>
              <a:t>! Did you know your brain is the most powerful gaming console in the world?</a:t>
            </a:r>
            <a:endParaRPr sz="3600">
              <a:solidFill>
                <a:schemeClr val="dk1"/>
              </a:solidFill>
              <a:latin typeface="Patrick Hand"/>
              <a:ea typeface="Patrick Hand"/>
              <a:cs typeface="Patrick Hand"/>
              <a:sym typeface="Patrick Hand"/>
            </a:endParaRPr>
          </a:p>
          <a:p>
            <a:pPr indent="0" lvl="0" marL="0" rtl="0" algn="l">
              <a:lnSpc>
                <a:spcPct val="115000"/>
              </a:lnSpc>
              <a:spcBef>
                <a:spcPts val="900"/>
              </a:spcBef>
              <a:spcAft>
                <a:spcPts val="0"/>
              </a:spcAft>
              <a:buClr>
                <a:schemeClr val="dk1"/>
              </a:buClr>
              <a:buSzPts val="1100"/>
              <a:buFont typeface="Arial"/>
              <a:buNone/>
            </a:pPr>
            <a:r>
              <a:rPr lang="en-US" sz="3600">
                <a:solidFill>
                  <a:schemeClr val="dk1"/>
                </a:solidFill>
                <a:latin typeface="Patrick Hand"/>
                <a:ea typeface="Patrick Hand"/>
                <a:cs typeface="Patrick Hand"/>
                <a:sym typeface="Patrick Hand"/>
              </a:rPr>
              <a:t>Sometimes, when a task feels huge or difficult, our brain triggers an </a:t>
            </a:r>
            <a:r>
              <a:rPr b="1" lang="en-US" sz="3600">
                <a:solidFill>
                  <a:schemeClr val="dk1"/>
                </a:solidFill>
                <a:latin typeface="Patrick Hand"/>
                <a:ea typeface="Patrick Hand"/>
                <a:cs typeface="Patrick Hand"/>
                <a:sym typeface="Patrick Hand"/>
              </a:rPr>
              <a:t>Overwhelm Alert</a:t>
            </a:r>
            <a:r>
              <a:rPr lang="en-US" sz="3600">
                <a:solidFill>
                  <a:schemeClr val="dk1"/>
                </a:solidFill>
                <a:latin typeface="Patrick Hand"/>
                <a:ea typeface="Patrick Hand"/>
                <a:cs typeface="Patrick Hand"/>
                <a:sym typeface="Patrick Hand"/>
              </a:rPr>
              <a:t>. When that happens, you have the power to grab the controller and decide which part of your brain takes the lead:</a:t>
            </a:r>
            <a:endParaRPr sz="3600">
              <a:solidFill>
                <a:schemeClr val="dk1"/>
              </a:solidFill>
              <a:latin typeface="Patrick Hand"/>
              <a:ea typeface="Patrick Hand"/>
              <a:cs typeface="Patrick Hand"/>
              <a:sym typeface="Patrick Hand"/>
            </a:endParaRPr>
          </a:p>
          <a:p>
            <a:pPr indent="-457200" lvl="0" marL="457200" rtl="0" algn="l">
              <a:lnSpc>
                <a:spcPct val="115000"/>
              </a:lnSpc>
              <a:spcBef>
                <a:spcPts val="1200"/>
              </a:spcBef>
              <a:spcAft>
                <a:spcPts val="0"/>
              </a:spcAft>
              <a:buClr>
                <a:schemeClr val="dk1"/>
              </a:buClr>
              <a:buSzPts val="3600"/>
              <a:buFont typeface="Roboto"/>
              <a:buChar char="●"/>
            </a:pPr>
            <a:r>
              <a:rPr b="1" lang="en-US" sz="3600">
                <a:solidFill>
                  <a:schemeClr val="dk1"/>
                </a:solidFill>
                <a:latin typeface="Patrick Hand"/>
                <a:ea typeface="Patrick Hand"/>
                <a:cs typeface="Patrick Hand"/>
                <a:sym typeface="Patrick Hand"/>
              </a:rPr>
              <a:t>The "Boss" Brain (Prefrontal Cortex):</a:t>
            </a:r>
            <a:r>
              <a:rPr lang="en-US" sz="3600">
                <a:solidFill>
                  <a:schemeClr val="dk1"/>
                </a:solidFill>
                <a:latin typeface="Patrick Hand"/>
                <a:ea typeface="Patrick Hand"/>
                <a:cs typeface="Patrick Hand"/>
                <a:sym typeface="Patrick Hand"/>
              </a:rPr>
              <a:t> Your captain who plans, prioritizes, and makes smart choices.</a:t>
            </a:r>
            <a:endParaRPr sz="3600">
              <a:solidFill>
                <a:schemeClr val="dk1"/>
              </a:solidFill>
              <a:latin typeface="Patrick Hand"/>
              <a:ea typeface="Patrick Hand"/>
              <a:cs typeface="Patrick Hand"/>
              <a:sym typeface="Patrick Hand"/>
            </a:endParaRPr>
          </a:p>
          <a:p>
            <a:pPr indent="-457200" lvl="0" marL="457200" rtl="0" algn="l">
              <a:lnSpc>
                <a:spcPct val="115000"/>
              </a:lnSpc>
              <a:spcBef>
                <a:spcPts val="0"/>
              </a:spcBef>
              <a:spcAft>
                <a:spcPts val="0"/>
              </a:spcAft>
              <a:buClr>
                <a:schemeClr val="dk1"/>
              </a:buClr>
              <a:buSzPts val="3600"/>
              <a:buFont typeface="Roboto"/>
              <a:buChar char="●"/>
            </a:pPr>
            <a:r>
              <a:rPr b="1" lang="en-US" sz="3600">
                <a:solidFill>
                  <a:schemeClr val="dk1"/>
                </a:solidFill>
                <a:latin typeface="Patrick Hand"/>
                <a:ea typeface="Patrick Hand"/>
                <a:cs typeface="Patrick Hand"/>
                <a:sym typeface="Patrick Hand"/>
              </a:rPr>
              <a:t>The "Alarm" Brain (Amygdala):</a:t>
            </a:r>
            <a:r>
              <a:rPr lang="en-US" sz="3600">
                <a:solidFill>
                  <a:schemeClr val="dk1"/>
                </a:solidFill>
                <a:latin typeface="Patrick Hand"/>
                <a:ea typeface="Patrick Hand"/>
                <a:cs typeface="Patrick Hand"/>
                <a:sym typeface="Patrick Hand"/>
              </a:rPr>
              <a:t> The quick reactor who gets worried, stressed, or distracted.</a:t>
            </a:r>
            <a:endParaRPr sz="3600">
              <a:solidFill>
                <a:schemeClr val="dk1"/>
              </a:solidFill>
              <a:latin typeface="Patrick Hand"/>
              <a:ea typeface="Patrick Hand"/>
              <a:cs typeface="Patrick Hand"/>
              <a:sym typeface="Patrick Hand"/>
            </a:endParaRPr>
          </a:p>
          <a:p>
            <a:pPr indent="0" lvl="0" marL="0" marR="0" rtl="0" algn="l">
              <a:lnSpc>
                <a:spcPct val="160000"/>
              </a:lnSpc>
              <a:spcBef>
                <a:spcPts val="2100"/>
              </a:spcBef>
              <a:spcAft>
                <a:spcPts val="0"/>
              </a:spcAft>
              <a:buNone/>
            </a:pPr>
            <a:r>
              <a:t/>
            </a:r>
            <a:endParaRPr sz="3600">
              <a:latin typeface="Patrick Hand"/>
              <a:ea typeface="Patrick Hand"/>
              <a:cs typeface="Patrick Hand"/>
              <a:sym typeface="Patrick Hand"/>
            </a:endParaRPr>
          </a:p>
        </p:txBody>
      </p:sp>
      <p:sp>
        <p:nvSpPr>
          <p:cNvPr id="290" name="Google Shape;290;p29"/>
          <p:cNvSpPr txBox="1"/>
          <p:nvPr/>
        </p:nvSpPr>
        <p:spPr>
          <a:xfrm>
            <a:off x="6042753" y="271226"/>
            <a:ext cx="6202500" cy="9462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i="0" lang="en-US" sz="6148" u="none" cap="none" strike="noStrike">
                <a:solidFill>
                  <a:srgbClr val="000000"/>
                </a:solidFill>
                <a:latin typeface="Poppins"/>
                <a:ea typeface="Poppins"/>
                <a:cs typeface="Poppins"/>
                <a:sym typeface="Poppins"/>
              </a:rPr>
              <a:t>Day Three</a:t>
            </a:r>
            <a:endParaRPr>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294" name="Shape 294"/>
        <p:cNvGrpSpPr/>
        <p:nvPr/>
      </p:nvGrpSpPr>
      <p:grpSpPr>
        <a:xfrm>
          <a:off x="0" y="0"/>
          <a:ext cx="0" cy="0"/>
          <a:chOff x="0" y="0"/>
          <a:chExt cx="0" cy="0"/>
        </a:xfrm>
      </p:grpSpPr>
      <p:sp>
        <p:nvSpPr>
          <p:cNvPr id="295" name="Google Shape;295;p30"/>
          <p:cNvSpPr/>
          <p:nvPr/>
        </p:nvSpPr>
        <p:spPr>
          <a:xfrm rot="128855">
            <a:off x="1224192" y="463"/>
            <a:ext cx="15709412" cy="11146061"/>
          </a:xfrm>
          <a:custGeom>
            <a:rect b="b" l="l" r="r" t="t"/>
            <a:pathLst>
              <a:path extrusionOk="0" h="9419027" w="15698378">
                <a:moveTo>
                  <a:pt x="0" y="0"/>
                </a:moveTo>
                <a:lnTo>
                  <a:pt x="15698377" y="0"/>
                </a:lnTo>
                <a:lnTo>
                  <a:pt x="15698377" y="9419026"/>
                </a:lnTo>
                <a:lnTo>
                  <a:pt x="0" y="9419026"/>
                </a:lnTo>
                <a:lnTo>
                  <a:pt x="0" y="0"/>
                </a:lnTo>
                <a:close/>
              </a:path>
            </a:pathLst>
          </a:custGeom>
          <a:blipFill rotWithShape="1">
            <a:blip r:embed="rId3">
              <a:alphaModFix/>
            </a:blip>
            <a:stretch>
              <a:fillRect b="0" l="0" r="0" t="0"/>
            </a:stretch>
          </a:blipFill>
          <a:ln>
            <a:noFill/>
          </a:ln>
        </p:spPr>
      </p:sp>
      <p:sp>
        <p:nvSpPr>
          <p:cNvPr id="296" name="Google Shape;296;p30"/>
          <p:cNvSpPr txBox="1"/>
          <p:nvPr/>
        </p:nvSpPr>
        <p:spPr>
          <a:xfrm rot="137258">
            <a:off x="2417920" y="779059"/>
            <a:ext cx="13145076"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lang="en-US" sz="7155" u="sng">
                <a:solidFill>
                  <a:schemeClr val="hlink"/>
                </a:solidFill>
                <a:latin typeface="Poppins"/>
                <a:ea typeface="Poppins"/>
                <a:cs typeface="Poppins"/>
                <a:sym typeface="Poppins"/>
                <a:hlinkClick r:id="rId4"/>
              </a:rPr>
              <a:t>Be the Boss of </a:t>
            </a:r>
            <a:endParaRPr sz="7155">
              <a:latin typeface="Poppins"/>
              <a:ea typeface="Poppins"/>
              <a:cs typeface="Poppins"/>
              <a:sym typeface="Poppins"/>
            </a:endParaRPr>
          </a:p>
          <a:p>
            <a:pPr indent="0" lvl="0" marL="0" marR="0" rtl="0" algn="l">
              <a:lnSpc>
                <a:spcPct val="89993"/>
              </a:lnSpc>
              <a:spcBef>
                <a:spcPts val="0"/>
              </a:spcBef>
              <a:spcAft>
                <a:spcPts val="0"/>
              </a:spcAft>
              <a:buNone/>
            </a:pPr>
            <a:r>
              <a:rPr lang="en-US" sz="7155" u="sng">
                <a:solidFill>
                  <a:schemeClr val="hlink"/>
                </a:solidFill>
                <a:latin typeface="Poppins"/>
                <a:ea typeface="Poppins"/>
                <a:cs typeface="Poppins"/>
                <a:sym typeface="Poppins"/>
                <a:hlinkClick r:id="rId5"/>
              </a:rPr>
              <a:t>Your Own Brain</a:t>
            </a:r>
            <a:endParaRPr sz="7155">
              <a:latin typeface="Poppins"/>
              <a:ea typeface="Poppins"/>
              <a:cs typeface="Poppins"/>
              <a:sym typeface="Poppins"/>
            </a:endParaRPr>
          </a:p>
        </p:txBody>
      </p:sp>
      <p:pic>
        <p:nvPicPr>
          <p:cNvPr id="297" name="Google Shape;297;p30" title="thumb (3).jpg">
            <a:hlinkClick r:id="rId6"/>
          </p:cNvPr>
          <p:cNvPicPr preferRelativeResize="0"/>
          <p:nvPr/>
        </p:nvPicPr>
        <p:blipFill>
          <a:blip r:embed="rId7">
            <a:alphaModFix/>
          </a:blip>
          <a:stretch>
            <a:fillRect/>
          </a:stretch>
        </p:blipFill>
        <p:spPr>
          <a:xfrm rot="143719">
            <a:off x="3207258" y="3108090"/>
            <a:ext cx="11743285" cy="6598343"/>
          </a:xfrm>
          <a:prstGeom prst="rect">
            <a:avLst/>
          </a:prstGeom>
          <a:noFill/>
          <a:ln cap="flat" cmpd="sng" w="76200">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301" name="Shape 301"/>
        <p:cNvGrpSpPr/>
        <p:nvPr/>
      </p:nvGrpSpPr>
      <p:grpSpPr>
        <a:xfrm>
          <a:off x="0" y="0"/>
          <a:ext cx="0" cy="0"/>
          <a:chOff x="0" y="0"/>
          <a:chExt cx="0" cy="0"/>
        </a:xfrm>
      </p:grpSpPr>
      <p:sp>
        <p:nvSpPr>
          <p:cNvPr id="302" name="Google Shape;302;p31"/>
          <p:cNvSpPr/>
          <p:nvPr/>
        </p:nvSpPr>
        <p:spPr>
          <a:xfrm rot="-103101">
            <a:off x="1068507" y="360337"/>
            <a:ext cx="16152047" cy="9691228"/>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303" name="Google Shape;303;p31"/>
          <p:cNvSpPr txBox="1"/>
          <p:nvPr/>
        </p:nvSpPr>
        <p:spPr>
          <a:xfrm rot="-132542">
            <a:off x="1860087" y="1949751"/>
            <a:ext cx="14904576" cy="808575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800"/>
              </a:spcBef>
              <a:spcAft>
                <a:spcPts val="0"/>
              </a:spcAft>
              <a:buClr>
                <a:schemeClr val="dk1"/>
              </a:buClr>
              <a:buSzPts val="1100"/>
              <a:buFont typeface="Arial"/>
              <a:buNone/>
            </a:pPr>
            <a:r>
              <a:rPr b="1" lang="en-US" sz="3600">
                <a:solidFill>
                  <a:schemeClr val="dk1"/>
                </a:solidFill>
                <a:latin typeface="Poppins"/>
                <a:ea typeface="Poppins"/>
                <a:cs typeface="Poppins"/>
                <a:sym typeface="Poppins"/>
              </a:rPr>
              <a:t>Materials Needed</a:t>
            </a:r>
            <a:endParaRPr b="1" sz="3600">
              <a:solidFill>
                <a:schemeClr val="dk1"/>
              </a:solidFill>
              <a:latin typeface="Poppins"/>
              <a:ea typeface="Poppins"/>
              <a:cs typeface="Poppins"/>
              <a:sym typeface="Poppins"/>
            </a:endParaRPr>
          </a:p>
          <a:p>
            <a:pPr indent="-419100" lvl="0" marL="457200" rtl="0" algn="l">
              <a:lnSpc>
                <a:spcPct val="115000"/>
              </a:lnSpc>
              <a:spcBef>
                <a:spcPts val="900"/>
              </a:spcBef>
              <a:spcAft>
                <a:spcPts val="0"/>
              </a:spcAft>
              <a:buClr>
                <a:schemeClr val="dk1"/>
              </a:buClr>
              <a:buSzPts val="3000"/>
              <a:buFont typeface="Roboto"/>
              <a:buChar char="●"/>
            </a:pPr>
            <a:r>
              <a:rPr lang="en-US" sz="3000">
                <a:solidFill>
                  <a:schemeClr val="dk1"/>
                </a:solidFill>
                <a:latin typeface="Poppins"/>
                <a:ea typeface="Poppins"/>
                <a:cs typeface="Poppins"/>
                <a:sym typeface="Poppins"/>
              </a:rPr>
              <a:t>A visible </a:t>
            </a:r>
            <a:r>
              <a:rPr b="1" lang="en-US" sz="3000">
                <a:solidFill>
                  <a:schemeClr val="dk1"/>
                </a:solidFill>
                <a:latin typeface="Poppins"/>
                <a:ea typeface="Poppins"/>
                <a:cs typeface="Poppins"/>
                <a:sym typeface="Poppins"/>
              </a:rPr>
              <a:t>digital timer or stopwatch</a:t>
            </a:r>
            <a:r>
              <a:rPr lang="en-US" sz="3000">
                <a:solidFill>
                  <a:schemeClr val="dk1"/>
                </a:solidFill>
                <a:latin typeface="Poppins"/>
                <a:ea typeface="Poppins"/>
                <a:cs typeface="Poppins"/>
                <a:sym typeface="Poppins"/>
              </a:rPr>
              <a:t> on the screen.</a:t>
            </a:r>
            <a:endParaRPr sz="3000">
              <a:solidFill>
                <a:schemeClr val="dk1"/>
              </a:solidFill>
              <a:latin typeface="Poppins"/>
              <a:ea typeface="Poppins"/>
              <a:cs typeface="Poppins"/>
              <a:sym typeface="Poppins"/>
            </a:endParaRPr>
          </a:p>
          <a:p>
            <a:pPr indent="-419100" lvl="0" marL="457200" rtl="0" algn="l">
              <a:lnSpc>
                <a:spcPct val="115000"/>
              </a:lnSpc>
              <a:spcBef>
                <a:spcPts val="0"/>
              </a:spcBef>
              <a:spcAft>
                <a:spcPts val="0"/>
              </a:spcAft>
              <a:buClr>
                <a:schemeClr val="dk1"/>
              </a:buClr>
              <a:buSzPts val="3000"/>
              <a:buFont typeface="Poppins"/>
              <a:buChar char="●"/>
            </a:pPr>
            <a:r>
              <a:rPr lang="en-US" sz="3000">
                <a:solidFill>
                  <a:schemeClr val="dk1"/>
                </a:solidFill>
                <a:latin typeface="Poppins"/>
                <a:ea typeface="Poppins"/>
                <a:cs typeface="Poppins"/>
                <a:sym typeface="Poppins"/>
              </a:rPr>
              <a:t>Scrap paper and pencil for each student (or whiteboards and dry-erase markers).</a:t>
            </a:r>
            <a:endParaRPr sz="3000">
              <a:solidFill>
                <a:schemeClr val="dk1"/>
              </a:solidFill>
              <a:latin typeface="Poppins"/>
              <a:ea typeface="Poppins"/>
              <a:cs typeface="Poppins"/>
              <a:sym typeface="Poppins"/>
            </a:endParaRPr>
          </a:p>
          <a:p>
            <a:pPr indent="-419100" lvl="0" marL="457200" rtl="0" algn="l">
              <a:lnSpc>
                <a:spcPct val="115000"/>
              </a:lnSpc>
              <a:spcBef>
                <a:spcPts val="0"/>
              </a:spcBef>
              <a:spcAft>
                <a:spcPts val="0"/>
              </a:spcAft>
              <a:buClr>
                <a:schemeClr val="dk1"/>
              </a:buClr>
              <a:buSzPts val="3000"/>
              <a:buFont typeface="Poppins"/>
              <a:buChar char="●"/>
            </a:pPr>
            <a:r>
              <a:rPr lang="en-US" sz="3000" u="sng">
                <a:solidFill>
                  <a:schemeClr val="hlink"/>
                </a:solidFill>
                <a:latin typeface="Poppins"/>
                <a:ea typeface="Poppins"/>
                <a:cs typeface="Poppins"/>
                <a:sym typeface="Poppins"/>
                <a:hlinkClick r:id="rId4"/>
              </a:rPr>
              <a:t>Stamina Tracker</a:t>
            </a:r>
            <a:endParaRPr sz="3000">
              <a:solidFill>
                <a:schemeClr val="dk1"/>
              </a:solidFill>
              <a:latin typeface="Poppins"/>
              <a:ea typeface="Poppins"/>
              <a:cs typeface="Poppins"/>
              <a:sym typeface="Poppins"/>
            </a:endParaRPr>
          </a:p>
          <a:p>
            <a:pPr indent="0" lvl="0" marL="0" rtl="0" algn="l">
              <a:lnSpc>
                <a:spcPct val="115000"/>
              </a:lnSpc>
              <a:spcBef>
                <a:spcPts val="2100"/>
              </a:spcBef>
              <a:spcAft>
                <a:spcPts val="0"/>
              </a:spcAft>
              <a:buSzPts val="1100"/>
              <a:buNone/>
            </a:pPr>
            <a:r>
              <a:rPr b="1" lang="en-US" sz="3600">
                <a:solidFill>
                  <a:schemeClr val="dk1"/>
                </a:solidFill>
                <a:latin typeface="Poppins"/>
                <a:ea typeface="Poppins"/>
                <a:cs typeface="Poppins"/>
                <a:sym typeface="Poppins"/>
              </a:rPr>
              <a:t>How to Play</a:t>
            </a:r>
            <a:r>
              <a:rPr lang="en-US" sz="3600">
                <a:solidFill>
                  <a:schemeClr val="dk1"/>
                </a:solidFill>
                <a:latin typeface="Poppins"/>
                <a:ea typeface="Poppins"/>
                <a:cs typeface="Poppins"/>
                <a:sym typeface="Poppins"/>
              </a:rPr>
              <a:t> </a:t>
            </a:r>
            <a:r>
              <a:rPr lang="en-US" sz="3000">
                <a:solidFill>
                  <a:schemeClr val="dk1"/>
                </a:solidFill>
                <a:latin typeface="Poppins"/>
                <a:ea typeface="Poppins"/>
                <a:cs typeface="Poppins"/>
                <a:sym typeface="Poppins"/>
              </a:rPr>
              <a:t>(5 Minutes Total)</a:t>
            </a:r>
            <a:endParaRPr b="1" sz="3000">
              <a:solidFill>
                <a:schemeClr val="dk1"/>
              </a:solidFill>
              <a:latin typeface="Poppins"/>
              <a:ea typeface="Poppins"/>
              <a:cs typeface="Poppins"/>
              <a:sym typeface="Poppins"/>
            </a:endParaRPr>
          </a:p>
          <a:p>
            <a:pPr indent="0" lvl="0" marL="0" rtl="0" algn="l">
              <a:lnSpc>
                <a:spcPct val="115000"/>
              </a:lnSpc>
              <a:spcBef>
                <a:spcPts val="900"/>
              </a:spcBef>
              <a:spcAft>
                <a:spcPts val="0"/>
              </a:spcAft>
              <a:buNone/>
            </a:pPr>
            <a:r>
              <a:rPr b="1" lang="en-US" sz="3000">
                <a:solidFill>
                  <a:schemeClr val="dk1"/>
                </a:solidFill>
                <a:latin typeface="Poppins"/>
                <a:ea typeface="Poppins"/>
                <a:cs typeface="Poppins"/>
                <a:sym typeface="Poppins"/>
              </a:rPr>
              <a:t>Minute 1: The Setup &amp; "Dodge" Check</a:t>
            </a:r>
            <a:br>
              <a:rPr b="1" lang="en-US" sz="3000">
                <a:solidFill>
                  <a:schemeClr val="dk1"/>
                </a:solidFill>
                <a:latin typeface="Poppins"/>
                <a:ea typeface="Poppins"/>
                <a:cs typeface="Poppins"/>
                <a:sym typeface="Poppins"/>
              </a:rPr>
            </a:br>
            <a:r>
              <a:rPr lang="en-US" sz="3000">
                <a:solidFill>
                  <a:schemeClr val="dk1"/>
                </a:solidFill>
                <a:latin typeface="Poppins"/>
                <a:ea typeface="Poppins"/>
                <a:cs typeface="Poppins"/>
                <a:sym typeface="Poppins"/>
              </a:rPr>
              <a:t>Announce the challenge: </a:t>
            </a:r>
            <a:endParaRPr sz="3000">
              <a:solidFill>
                <a:schemeClr val="dk1"/>
              </a:solidFill>
              <a:latin typeface="Poppins"/>
              <a:ea typeface="Poppins"/>
              <a:cs typeface="Poppins"/>
              <a:sym typeface="Poppins"/>
            </a:endParaRPr>
          </a:p>
          <a:p>
            <a:pPr indent="0" lvl="0" marL="457200" rtl="0" algn="l">
              <a:lnSpc>
                <a:spcPct val="115000"/>
              </a:lnSpc>
              <a:spcBef>
                <a:spcPts val="2100"/>
              </a:spcBef>
              <a:spcAft>
                <a:spcPts val="0"/>
              </a:spcAft>
              <a:buNone/>
            </a:pPr>
            <a:r>
              <a:rPr i="1" lang="en-US" sz="3000">
                <a:solidFill>
                  <a:schemeClr val="dk1"/>
                </a:solidFill>
                <a:latin typeface="Poppins"/>
                <a:ea typeface="Poppins"/>
                <a:cs typeface="Poppins"/>
                <a:sym typeface="Poppins"/>
              </a:rPr>
              <a:t>"Today we’re fighting work avoidance. The trick to beating a hard task isn’t doing it all at once—it’s staying locked in for just one short focus burst without taking a fake break (no pencil sharpening, no sudden shoe-tying, suddenly needing a drink or bathroom break, or blowing your nose!)."</a:t>
            </a:r>
            <a:endParaRPr i="1" sz="3000">
              <a:solidFill>
                <a:schemeClr val="dk1"/>
              </a:solidFill>
              <a:latin typeface="Poppins"/>
              <a:ea typeface="Poppins"/>
              <a:cs typeface="Poppins"/>
              <a:sym typeface="Poppins"/>
            </a:endParaRPr>
          </a:p>
          <a:p>
            <a:pPr indent="0" lvl="0" marL="0" marR="0" rtl="0" algn="l">
              <a:lnSpc>
                <a:spcPct val="126000"/>
              </a:lnSpc>
              <a:spcBef>
                <a:spcPts val="2100"/>
              </a:spcBef>
              <a:spcAft>
                <a:spcPts val="0"/>
              </a:spcAft>
              <a:buNone/>
            </a:pPr>
            <a:r>
              <a:t/>
            </a:r>
            <a:endParaRPr sz="3000">
              <a:latin typeface="Poppins"/>
              <a:ea typeface="Poppins"/>
              <a:cs typeface="Poppins"/>
              <a:sym typeface="Poppins"/>
            </a:endParaRPr>
          </a:p>
        </p:txBody>
      </p:sp>
      <p:sp>
        <p:nvSpPr>
          <p:cNvPr id="304" name="Google Shape;304;p31"/>
          <p:cNvSpPr txBox="1"/>
          <p:nvPr/>
        </p:nvSpPr>
        <p:spPr>
          <a:xfrm rot="-128726">
            <a:off x="1588760" y="791161"/>
            <a:ext cx="10954679" cy="1108373"/>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lang="en-US" sz="7200">
                <a:latin typeface="Poppins"/>
                <a:ea typeface="Poppins"/>
                <a:cs typeface="Poppins"/>
                <a:sym typeface="Poppins"/>
              </a:rPr>
              <a:t>Stamina Activity 1</a:t>
            </a:r>
            <a:endParaRPr sz="7200">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308" name="Shape 308"/>
        <p:cNvGrpSpPr/>
        <p:nvPr/>
      </p:nvGrpSpPr>
      <p:grpSpPr>
        <a:xfrm>
          <a:off x="0" y="0"/>
          <a:ext cx="0" cy="0"/>
          <a:chOff x="0" y="0"/>
          <a:chExt cx="0" cy="0"/>
        </a:xfrm>
      </p:grpSpPr>
      <p:sp>
        <p:nvSpPr>
          <p:cNvPr id="309" name="Google Shape;309;p32"/>
          <p:cNvSpPr/>
          <p:nvPr/>
        </p:nvSpPr>
        <p:spPr>
          <a:xfrm rot="-103101">
            <a:off x="1067980" y="-104620"/>
            <a:ext cx="16152047" cy="10151879"/>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310" name="Google Shape;310;p32"/>
          <p:cNvSpPr txBox="1"/>
          <p:nvPr/>
        </p:nvSpPr>
        <p:spPr>
          <a:xfrm rot="-132571">
            <a:off x="1840275" y="1280556"/>
            <a:ext cx="15266951" cy="8404287"/>
          </a:xfrm>
          <a:prstGeom prst="rect">
            <a:avLst/>
          </a:prstGeom>
          <a:noFill/>
          <a:ln>
            <a:noFill/>
          </a:ln>
        </p:spPr>
        <p:txBody>
          <a:bodyPr anchorCtr="0" anchor="t" bIns="0" lIns="0" spcFirstLastPara="1" rIns="0" wrap="square" tIns="0">
            <a:spAutoFit/>
          </a:bodyPr>
          <a:lstStyle/>
          <a:p>
            <a:pPr indent="0" lvl="0" marL="0" rtl="0" algn="l">
              <a:lnSpc>
                <a:spcPct val="115000"/>
              </a:lnSpc>
              <a:spcBef>
                <a:spcPts val="900"/>
              </a:spcBef>
              <a:spcAft>
                <a:spcPts val="0"/>
              </a:spcAft>
              <a:buNone/>
            </a:pPr>
            <a:r>
              <a:rPr b="1" lang="en-US" sz="3000">
                <a:solidFill>
                  <a:schemeClr val="dk1"/>
                </a:solidFill>
                <a:latin typeface="Poppins"/>
                <a:ea typeface="Poppins"/>
                <a:cs typeface="Poppins"/>
                <a:sym typeface="Poppins"/>
              </a:rPr>
              <a:t>Minute 2: The Challenge Launch</a:t>
            </a:r>
            <a:br>
              <a:rPr b="1" lang="en-US" sz="3000">
                <a:solidFill>
                  <a:schemeClr val="dk1"/>
                </a:solidFill>
                <a:latin typeface="Poppins"/>
                <a:ea typeface="Poppins"/>
                <a:cs typeface="Poppins"/>
                <a:sym typeface="Poppins"/>
              </a:rPr>
            </a:br>
            <a:r>
              <a:rPr lang="en-US" sz="3000">
                <a:solidFill>
                  <a:schemeClr val="dk1"/>
                </a:solidFill>
                <a:latin typeface="Poppins"/>
                <a:ea typeface="Poppins"/>
                <a:cs typeface="Poppins"/>
                <a:sym typeface="Poppins"/>
              </a:rPr>
              <a:t>Give them a fast, engaging micro-task that requires sustained attention.</a:t>
            </a:r>
            <a:endParaRPr sz="3000">
              <a:solidFill>
                <a:schemeClr val="dk1"/>
              </a:solidFill>
              <a:latin typeface="Poppins"/>
              <a:ea typeface="Poppins"/>
              <a:cs typeface="Poppins"/>
              <a:sym typeface="Poppins"/>
            </a:endParaRPr>
          </a:p>
          <a:p>
            <a:pPr indent="-419100" lvl="1" marL="914400" rtl="0" algn="l">
              <a:lnSpc>
                <a:spcPct val="115000"/>
              </a:lnSpc>
              <a:spcBef>
                <a:spcPts val="2100"/>
              </a:spcBef>
              <a:spcAft>
                <a:spcPts val="0"/>
              </a:spcAft>
              <a:buClr>
                <a:schemeClr val="dk1"/>
              </a:buClr>
              <a:buSzPts val="3000"/>
              <a:buFont typeface="Poppins"/>
              <a:buChar char="○"/>
            </a:pPr>
            <a:r>
              <a:rPr b="1" i="1" lang="en-US" sz="3000">
                <a:solidFill>
                  <a:schemeClr val="dk1"/>
                </a:solidFill>
                <a:latin typeface="Poppins"/>
                <a:ea typeface="Poppins"/>
                <a:cs typeface="Poppins"/>
                <a:sym typeface="Poppins"/>
              </a:rPr>
              <a:t>Option A</a:t>
            </a:r>
            <a:r>
              <a:rPr i="1" lang="en-US" sz="3000">
                <a:solidFill>
                  <a:schemeClr val="dk1"/>
                </a:solidFill>
                <a:latin typeface="Poppins"/>
                <a:ea typeface="Poppins"/>
                <a:cs typeface="Poppins"/>
                <a:sym typeface="Poppins"/>
              </a:rPr>
              <a:t> (Creative):</a:t>
            </a:r>
            <a:r>
              <a:rPr lang="en-US" sz="3000">
                <a:solidFill>
                  <a:schemeClr val="dk1"/>
                </a:solidFill>
                <a:latin typeface="Poppins"/>
                <a:ea typeface="Poppins"/>
                <a:cs typeface="Poppins"/>
                <a:sym typeface="Poppins"/>
              </a:rPr>
              <a:t> Draw as many distinct cartoon faces with different emotions as you can.</a:t>
            </a:r>
            <a:endParaRPr sz="3000">
              <a:solidFill>
                <a:schemeClr val="dk1"/>
              </a:solidFill>
              <a:latin typeface="Poppins"/>
              <a:ea typeface="Poppins"/>
              <a:cs typeface="Poppins"/>
              <a:sym typeface="Poppins"/>
            </a:endParaRPr>
          </a:p>
          <a:p>
            <a:pPr indent="-419100" lvl="1" marL="914400" rtl="0" algn="l">
              <a:lnSpc>
                <a:spcPct val="115000"/>
              </a:lnSpc>
              <a:spcBef>
                <a:spcPts val="0"/>
              </a:spcBef>
              <a:spcAft>
                <a:spcPts val="0"/>
              </a:spcAft>
              <a:buClr>
                <a:schemeClr val="dk1"/>
              </a:buClr>
              <a:buSzPts val="3000"/>
              <a:buFont typeface="Roboto"/>
              <a:buChar char="○"/>
            </a:pPr>
            <a:r>
              <a:rPr b="1" i="1" lang="en-US" sz="3000">
                <a:solidFill>
                  <a:schemeClr val="dk1"/>
                </a:solidFill>
                <a:latin typeface="Poppins"/>
                <a:ea typeface="Poppins"/>
                <a:cs typeface="Poppins"/>
                <a:sym typeface="Poppins"/>
              </a:rPr>
              <a:t>Option B</a:t>
            </a:r>
            <a:r>
              <a:rPr i="1" lang="en-US" sz="3000">
                <a:solidFill>
                  <a:schemeClr val="dk1"/>
                </a:solidFill>
                <a:latin typeface="Poppins"/>
                <a:ea typeface="Poppins"/>
                <a:cs typeface="Poppins"/>
                <a:sym typeface="Poppins"/>
              </a:rPr>
              <a:t> (Academic/Brain):</a:t>
            </a:r>
            <a:r>
              <a:rPr lang="en-US" sz="3000">
                <a:solidFill>
                  <a:schemeClr val="dk1"/>
                </a:solidFill>
                <a:latin typeface="Poppins"/>
                <a:ea typeface="Poppins"/>
                <a:cs typeface="Poppins"/>
                <a:sym typeface="Poppins"/>
              </a:rPr>
              <a:t> Write down as many words starting with the letter </a:t>
            </a:r>
            <a:r>
              <a:rPr b="1" lang="en-US" sz="3000">
                <a:solidFill>
                  <a:schemeClr val="dk1"/>
                </a:solidFill>
                <a:latin typeface="Poppins"/>
                <a:ea typeface="Poppins"/>
                <a:cs typeface="Poppins"/>
                <a:sym typeface="Poppins"/>
              </a:rPr>
              <a:t>S</a:t>
            </a:r>
            <a:r>
              <a:rPr lang="en-US" sz="3000">
                <a:solidFill>
                  <a:schemeClr val="dk1"/>
                </a:solidFill>
                <a:latin typeface="Poppins"/>
                <a:ea typeface="Poppins"/>
                <a:cs typeface="Poppins"/>
                <a:sym typeface="Poppins"/>
              </a:rPr>
              <a:t> as you can think of.</a:t>
            </a:r>
            <a:endParaRPr sz="3000">
              <a:solidFill>
                <a:schemeClr val="dk1"/>
              </a:solidFill>
              <a:latin typeface="Poppins"/>
              <a:ea typeface="Poppins"/>
              <a:cs typeface="Poppins"/>
              <a:sym typeface="Poppins"/>
            </a:endParaRPr>
          </a:p>
          <a:p>
            <a:pPr indent="-419100" lvl="1" marL="914400" rtl="0" algn="l">
              <a:lnSpc>
                <a:spcPct val="115000"/>
              </a:lnSpc>
              <a:spcBef>
                <a:spcPts val="0"/>
              </a:spcBef>
              <a:spcAft>
                <a:spcPts val="0"/>
              </a:spcAft>
              <a:buClr>
                <a:schemeClr val="dk1"/>
              </a:buClr>
              <a:buSzPts val="3000"/>
              <a:buFont typeface="Poppins"/>
              <a:buChar char="○"/>
            </a:pPr>
            <a:r>
              <a:rPr b="1" i="1" lang="en-US" sz="3000">
                <a:solidFill>
                  <a:schemeClr val="dk1"/>
                </a:solidFill>
                <a:latin typeface="Poppins"/>
                <a:ea typeface="Poppins"/>
                <a:cs typeface="Poppins"/>
                <a:sym typeface="Poppins"/>
              </a:rPr>
              <a:t>Option C </a:t>
            </a:r>
            <a:r>
              <a:rPr i="1" lang="en-US" sz="3000">
                <a:solidFill>
                  <a:schemeClr val="dk1"/>
                </a:solidFill>
                <a:latin typeface="Poppins"/>
                <a:ea typeface="Poppins"/>
                <a:cs typeface="Poppins"/>
                <a:sym typeface="Poppins"/>
              </a:rPr>
              <a:t>(Math/Logic):</a:t>
            </a:r>
            <a:r>
              <a:rPr lang="en-US" sz="3000">
                <a:solidFill>
                  <a:schemeClr val="dk1"/>
                </a:solidFill>
                <a:latin typeface="Poppins"/>
                <a:ea typeface="Poppins"/>
                <a:cs typeface="Poppins"/>
                <a:sym typeface="Poppins"/>
              </a:rPr>
              <a:t> Count backward from 100 by 3s on your board.</a:t>
            </a:r>
            <a:endParaRPr sz="3000">
              <a:solidFill>
                <a:schemeClr val="dk1"/>
              </a:solidFill>
              <a:latin typeface="Poppins"/>
              <a:ea typeface="Poppins"/>
              <a:cs typeface="Poppins"/>
              <a:sym typeface="Poppins"/>
            </a:endParaRPr>
          </a:p>
          <a:p>
            <a:pPr indent="0" lvl="0" marL="0" rtl="0" algn="l">
              <a:lnSpc>
                <a:spcPct val="115000"/>
              </a:lnSpc>
              <a:spcBef>
                <a:spcPts val="4200"/>
              </a:spcBef>
              <a:spcAft>
                <a:spcPts val="0"/>
              </a:spcAft>
              <a:buSzPts val="1200"/>
              <a:buNone/>
            </a:pPr>
            <a:r>
              <a:rPr b="1" lang="en-US" sz="3000">
                <a:solidFill>
                  <a:schemeClr val="dk1"/>
                </a:solidFill>
                <a:latin typeface="Poppins"/>
                <a:ea typeface="Poppins"/>
                <a:cs typeface="Poppins"/>
                <a:sym typeface="Poppins"/>
              </a:rPr>
              <a:t>Minutes 3–4: The 60-Second Focus Burst</a:t>
            </a:r>
            <a:endParaRPr b="1" sz="3000">
              <a:solidFill>
                <a:schemeClr val="dk1"/>
              </a:solidFill>
              <a:latin typeface="Poppins"/>
              <a:ea typeface="Poppins"/>
              <a:cs typeface="Poppins"/>
              <a:sym typeface="Poppins"/>
            </a:endParaRPr>
          </a:p>
          <a:p>
            <a:pPr indent="-419100" lvl="0" marL="457200" rtl="0" algn="l">
              <a:lnSpc>
                <a:spcPct val="150000"/>
              </a:lnSpc>
              <a:spcBef>
                <a:spcPts val="900"/>
              </a:spcBef>
              <a:spcAft>
                <a:spcPts val="0"/>
              </a:spcAft>
              <a:buClr>
                <a:schemeClr val="dk1"/>
              </a:buClr>
              <a:buSzPts val="3000"/>
              <a:buFont typeface="Roboto"/>
              <a:buChar char="●"/>
            </a:pPr>
            <a:r>
              <a:rPr lang="en-US" sz="3000">
                <a:solidFill>
                  <a:schemeClr val="dk1"/>
                </a:solidFill>
                <a:latin typeface="Poppins"/>
                <a:ea typeface="Poppins"/>
                <a:cs typeface="Poppins"/>
                <a:sym typeface="Poppins"/>
              </a:rPr>
              <a:t>Hit </a:t>
            </a:r>
            <a:r>
              <a:rPr b="1" lang="en-US" sz="3000">
                <a:solidFill>
                  <a:schemeClr val="dk1"/>
                </a:solidFill>
                <a:latin typeface="Poppins"/>
                <a:ea typeface="Poppins"/>
                <a:cs typeface="Poppins"/>
                <a:sym typeface="Poppins"/>
              </a:rPr>
              <a:t>Start</a:t>
            </a:r>
            <a:r>
              <a:rPr lang="en-US" sz="3000">
                <a:solidFill>
                  <a:schemeClr val="dk1"/>
                </a:solidFill>
                <a:latin typeface="Poppins"/>
                <a:ea typeface="Poppins"/>
                <a:cs typeface="Poppins"/>
                <a:sym typeface="Poppins"/>
              </a:rPr>
              <a:t> on a 60-second countdown.</a:t>
            </a:r>
            <a:endParaRPr sz="3000">
              <a:solidFill>
                <a:schemeClr val="dk1"/>
              </a:solidFill>
              <a:latin typeface="Poppins"/>
              <a:ea typeface="Poppins"/>
              <a:cs typeface="Poppins"/>
              <a:sym typeface="Poppins"/>
            </a:endParaRPr>
          </a:p>
          <a:p>
            <a:pPr indent="-419100" lvl="0" marL="457200" rtl="0" algn="l">
              <a:lnSpc>
                <a:spcPct val="150000"/>
              </a:lnSpc>
              <a:spcBef>
                <a:spcPts val="0"/>
              </a:spcBef>
              <a:spcAft>
                <a:spcPts val="0"/>
              </a:spcAft>
              <a:buClr>
                <a:schemeClr val="dk1"/>
              </a:buClr>
              <a:buSzPts val="3000"/>
              <a:buFont typeface="Roboto"/>
              <a:buChar char="●"/>
            </a:pPr>
            <a:r>
              <a:rPr b="1" lang="en-US" sz="3000">
                <a:solidFill>
                  <a:schemeClr val="dk1"/>
                </a:solidFill>
                <a:latin typeface="Poppins"/>
                <a:ea typeface="Poppins"/>
                <a:cs typeface="Poppins"/>
                <a:sym typeface="Poppins"/>
              </a:rPr>
              <a:t>Rule:</a:t>
            </a:r>
            <a:r>
              <a:rPr lang="en-US" sz="3000">
                <a:solidFill>
                  <a:schemeClr val="dk1"/>
                </a:solidFill>
                <a:latin typeface="Poppins"/>
                <a:ea typeface="Poppins"/>
                <a:cs typeface="Poppins"/>
                <a:sym typeface="Poppins"/>
              </a:rPr>
              <a:t> If their brain says </a:t>
            </a:r>
            <a:r>
              <a:rPr i="1" lang="en-US" sz="3000">
                <a:solidFill>
                  <a:schemeClr val="dk1"/>
                </a:solidFill>
                <a:latin typeface="Poppins"/>
                <a:ea typeface="Poppins"/>
                <a:cs typeface="Poppins"/>
                <a:sym typeface="Poppins"/>
              </a:rPr>
              <a:t>"I want to give up"</a:t>
            </a:r>
            <a:r>
              <a:rPr lang="en-US" sz="3000">
                <a:solidFill>
                  <a:schemeClr val="dk1"/>
                </a:solidFill>
                <a:latin typeface="Poppins"/>
                <a:ea typeface="Poppins"/>
                <a:cs typeface="Poppins"/>
                <a:sym typeface="Poppins"/>
              </a:rPr>
              <a:t> or </a:t>
            </a:r>
            <a:r>
              <a:rPr i="1" lang="en-US" sz="3000">
                <a:solidFill>
                  <a:schemeClr val="dk1"/>
                </a:solidFill>
                <a:latin typeface="Poppins"/>
                <a:ea typeface="Poppins"/>
                <a:cs typeface="Poppins"/>
                <a:sym typeface="Poppins"/>
              </a:rPr>
              <a:t>"This is boring,"</a:t>
            </a:r>
            <a:r>
              <a:rPr lang="en-US" sz="3000">
                <a:solidFill>
                  <a:schemeClr val="dk1"/>
                </a:solidFill>
                <a:latin typeface="Poppins"/>
                <a:ea typeface="Poppins"/>
                <a:cs typeface="Poppins"/>
                <a:sym typeface="Poppins"/>
              </a:rPr>
              <a:t> they must use their self-talk power-up (</a:t>
            </a:r>
            <a:r>
              <a:rPr i="1" lang="en-US" sz="3000">
                <a:solidFill>
                  <a:schemeClr val="dk1"/>
                </a:solidFill>
                <a:latin typeface="Poppins"/>
                <a:ea typeface="Poppins"/>
                <a:cs typeface="Poppins"/>
                <a:sym typeface="Poppins"/>
              </a:rPr>
              <a:t>"Just one more second!"</a:t>
            </a:r>
            <a:r>
              <a:rPr lang="en-US" sz="3000">
                <a:solidFill>
                  <a:schemeClr val="dk1"/>
                </a:solidFill>
                <a:latin typeface="Poppins"/>
                <a:ea typeface="Poppins"/>
                <a:cs typeface="Poppins"/>
                <a:sym typeface="Poppins"/>
              </a:rPr>
              <a:t>) and keep writing until the buzzer sounds.</a:t>
            </a:r>
            <a:endParaRPr sz="3000">
              <a:solidFill>
                <a:schemeClr val="dk1"/>
              </a:solidFill>
              <a:latin typeface="Poppins"/>
              <a:ea typeface="Poppins"/>
              <a:cs typeface="Poppins"/>
              <a:sym typeface="Poppins"/>
            </a:endParaRPr>
          </a:p>
          <a:p>
            <a:pPr indent="-419100" lvl="0" marL="457200" rtl="0" algn="l">
              <a:lnSpc>
                <a:spcPct val="150000"/>
              </a:lnSpc>
              <a:spcBef>
                <a:spcPts val="0"/>
              </a:spcBef>
              <a:spcAft>
                <a:spcPts val="0"/>
              </a:spcAft>
              <a:buClr>
                <a:schemeClr val="dk1"/>
              </a:buClr>
              <a:buSzPts val="3000"/>
              <a:buFont typeface="Poppins"/>
              <a:buChar char="●"/>
            </a:pPr>
            <a:r>
              <a:rPr lang="en-US" sz="3000">
                <a:solidFill>
                  <a:schemeClr val="dk1"/>
                </a:solidFill>
                <a:latin typeface="Poppins"/>
                <a:ea typeface="Poppins"/>
                <a:cs typeface="Poppins"/>
                <a:sym typeface="Poppins"/>
              </a:rPr>
              <a:t>The room must stay in absolute, laser-focused silence.</a:t>
            </a:r>
            <a:endParaRPr sz="3000">
              <a:latin typeface="Poppins"/>
              <a:ea typeface="Poppins"/>
              <a:cs typeface="Poppins"/>
              <a:sym typeface="Poppins"/>
            </a:endParaRPr>
          </a:p>
        </p:txBody>
      </p:sp>
      <p:sp>
        <p:nvSpPr>
          <p:cNvPr id="311" name="Google Shape;311;p32"/>
          <p:cNvSpPr txBox="1"/>
          <p:nvPr/>
        </p:nvSpPr>
        <p:spPr>
          <a:xfrm rot="-128821">
            <a:off x="1580777" y="313171"/>
            <a:ext cx="4196046" cy="1108373"/>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lang="en-US" sz="7200">
                <a:latin typeface="Poppins"/>
                <a:ea typeface="Poppins"/>
                <a:cs typeface="Poppins"/>
                <a:sym typeface="Poppins"/>
              </a:rPr>
              <a:t>Activity</a:t>
            </a:r>
            <a:endParaRPr sz="7200">
              <a:latin typeface="Poppins"/>
              <a:ea typeface="Poppins"/>
              <a:cs typeface="Poppins"/>
              <a:sym typeface="Poppi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315" name="Shape 315"/>
        <p:cNvGrpSpPr/>
        <p:nvPr/>
      </p:nvGrpSpPr>
      <p:grpSpPr>
        <a:xfrm>
          <a:off x="0" y="0"/>
          <a:ext cx="0" cy="0"/>
          <a:chOff x="0" y="0"/>
          <a:chExt cx="0" cy="0"/>
        </a:xfrm>
      </p:grpSpPr>
      <p:sp>
        <p:nvSpPr>
          <p:cNvPr id="316" name="Google Shape;316;p33"/>
          <p:cNvSpPr/>
          <p:nvPr/>
        </p:nvSpPr>
        <p:spPr>
          <a:xfrm rot="128855">
            <a:off x="1228419" y="204203"/>
            <a:ext cx="15709412" cy="10933402"/>
          </a:xfrm>
          <a:custGeom>
            <a:rect b="b" l="l" r="r" t="t"/>
            <a:pathLst>
              <a:path extrusionOk="0" h="9419027" w="15698378">
                <a:moveTo>
                  <a:pt x="0" y="0"/>
                </a:moveTo>
                <a:lnTo>
                  <a:pt x="15698377" y="0"/>
                </a:lnTo>
                <a:lnTo>
                  <a:pt x="15698377" y="9419026"/>
                </a:lnTo>
                <a:lnTo>
                  <a:pt x="0" y="9419026"/>
                </a:lnTo>
                <a:lnTo>
                  <a:pt x="0" y="0"/>
                </a:lnTo>
                <a:close/>
              </a:path>
            </a:pathLst>
          </a:custGeom>
          <a:blipFill rotWithShape="1">
            <a:blip r:embed="rId3">
              <a:alphaModFix/>
            </a:blip>
            <a:stretch>
              <a:fillRect b="0" l="0" r="0" t="0"/>
            </a:stretch>
          </a:blipFill>
          <a:ln>
            <a:noFill/>
          </a:ln>
        </p:spPr>
      </p:sp>
      <p:grpSp>
        <p:nvGrpSpPr>
          <p:cNvPr id="317" name="Google Shape;317;p33"/>
          <p:cNvGrpSpPr/>
          <p:nvPr/>
        </p:nvGrpSpPr>
        <p:grpSpPr>
          <a:xfrm rot="-163855">
            <a:off x="7476003" y="3398206"/>
            <a:ext cx="4032478" cy="4683634"/>
            <a:chOff x="0" y="0"/>
            <a:chExt cx="5466080" cy="6348730"/>
          </a:xfrm>
        </p:grpSpPr>
        <p:sp>
          <p:nvSpPr>
            <p:cNvPr id="318" name="Google Shape;318;p3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33"/>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30707" l="0" r="0" t="-591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3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3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2" name="Google Shape;322;p33"/>
          <p:cNvGrpSpPr/>
          <p:nvPr/>
        </p:nvGrpSpPr>
        <p:grpSpPr>
          <a:xfrm rot="479477">
            <a:off x="11923929" y="4665550"/>
            <a:ext cx="4032478" cy="4683634"/>
            <a:chOff x="0" y="0"/>
            <a:chExt cx="5466080" cy="6348730"/>
          </a:xfrm>
        </p:grpSpPr>
        <p:sp>
          <p:nvSpPr>
            <p:cNvPr id="323" name="Google Shape;323;p3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6" name="Google Shape;326;p33"/>
          <p:cNvGrpSpPr/>
          <p:nvPr/>
        </p:nvGrpSpPr>
        <p:grpSpPr>
          <a:xfrm rot="-163855">
            <a:off x="2834380" y="4631588"/>
            <a:ext cx="4032478" cy="4683634"/>
            <a:chOff x="0" y="0"/>
            <a:chExt cx="5466080" cy="6348730"/>
          </a:xfrm>
        </p:grpSpPr>
        <p:sp>
          <p:nvSpPr>
            <p:cNvPr id="327" name="Google Shape;327;p3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0" name="Google Shape;330;p33"/>
          <p:cNvSpPr txBox="1"/>
          <p:nvPr/>
        </p:nvSpPr>
        <p:spPr>
          <a:xfrm rot="485764">
            <a:off x="12019159" y="8755261"/>
            <a:ext cx="3214437" cy="457272"/>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a:t>
            </a:r>
            <a:r>
              <a:rPr lang="en-US" sz="3300"/>
              <a:t>Bryan Smith</a:t>
            </a:r>
            <a:endParaRPr/>
          </a:p>
        </p:txBody>
      </p:sp>
      <p:sp>
        <p:nvSpPr>
          <p:cNvPr id="331" name="Google Shape;331;p33"/>
          <p:cNvSpPr txBox="1"/>
          <p:nvPr/>
        </p:nvSpPr>
        <p:spPr>
          <a:xfrm rot="137297">
            <a:off x="2760696" y="833234"/>
            <a:ext cx="10045711"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sp>
        <p:nvSpPr>
          <p:cNvPr id="332" name="Google Shape;332;p33"/>
          <p:cNvSpPr txBox="1"/>
          <p:nvPr/>
        </p:nvSpPr>
        <p:spPr>
          <a:xfrm rot="-158234">
            <a:off x="7931667" y="7419828"/>
            <a:ext cx="3532994" cy="398178"/>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Liz Haske</a:t>
            </a:r>
            <a:endParaRPr/>
          </a:p>
        </p:txBody>
      </p:sp>
      <p:sp>
        <p:nvSpPr>
          <p:cNvPr id="333" name="Google Shape;333;p33"/>
          <p:cNvSpPr txBox="1"/>
          <p:nvPr/>
        </p:nvSpPr>
        <p:spPr>
          <a:xfrm rot="-205626">
            <a:off x="3021474" y="8648685"/>
            <a:ext cx="3944554" cy="457116"/>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J</a:t>
            </a:r>
            <a:r>
              <a:rPr lang="en-US" sz="3300"/>
              <a:t>olene </a:t>
            </a:r>
            <a:r>
              <a:rPr lang="en-US" sz="3300"/>
              <a:t>Gutiérrez</a:t>
            </a:r>
            <a:endParaRPr/>
          </a:p>
        </p:txBody>
      </p:sp>
      <p:pic>
        <p:nvPicPr>
          <p:cNvPr id="334" name="Google Shape;334;p33"/>
          <p:cNvPicPr preferRelativeResize="0"/>
          <p:nvPr/>
        </p:nvPicPr>
        <p:blipFill>
          <a:blip r:embed="rId5">
            <a:alphaModFix/>
          </a:blip>
          <a:stretch>
            <a:fillRect/>
          </a:stretch>
        </p:blipFill>
        <p:spPr>
          <a:xfrm rot="435305">
            <a:off x="12131618" y="4830143"/>
            <a:ext cx="3617115" cy="3617115"/>
          </a:xfrm>
          <a:prstGeom prst="rect">
            <a:avLst/>
          </a:prstGeom>
          <a:noFill/>
          <a:ln>
            <a:noFill/>
          </a:ln>
        </p:spPr>
      </p:pic>
      <p:pic>
        <p:nvPicPr>
          <p:cNvPr id="335" name="Google Shape;335;p33"/>
          <p:cNvPicPr preferRelativeResize="0"/>
          <p:nvPr/>
        </p:nvPicPr>
        <p:blipFill>
          <a:blip r:embed="rId6">
            <a:alphaModFix/>
          </a:blip>
          <a:stretch>
            <a:fillRect/>
          </a:stretch>
        </p:blipFill>
        <p:spPr>
          <a:xfrm rot="-159355">
            <a:off x="2965428" y="4868122"/>
            <a:ext cx="3661042" cy="354115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339" name="Shape 339"/>
        <p:cNvGrpSpPr/>
        <p:nvPr/>
      </p:nvGrpSpPr>
      <p:grpSpPr>
        <a:xfrm>
          <a:off x="0" y="0"/>
          <a:ext cx="0" cy="0"/>
          <a:chOff x="0" y="0"/>
          <a:chExt cx="0" cy="0"/>
        </a:xfrm>
      </p:grpSpPr>
      <p:sp>
        <p:nvSpPr>
          <p:cNvPr id="340" name="Google Shape;340;p34"/>
          <p:cNvSpPr/>
          <p:nvPr/>
        </p:nvSpPr>
        <p:spPr>
          <a:xfrm rot="-103101">
            <a:off x="1068507" y="360337"/>
            <a:ext cx="16152047" cy="9691228"/>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341" name="Google Shape;341;p34"/>
          <p:cNvSpPr txBox="1"/>
          <p:nvPr/>
        </p:nvSpPr>
        <p:spPr>
          <a:xfrm rot="-132571">
            <a:off x="1839550" y="1943099"/>
            <a:ext cx="15266951" cy="7042152"/>
          </a:xfrm>
          <a:prstGeom prst="rect">
            <a:avLst/>
          </a:prstGeom>
          <a:noFill/>
          <a:ln>
            <a:noFill/>
          </a:ln>
        </p:spPr>
        <p:txBody>
          <a:bodyPr anchorCtr="0" anchor="t" bIns="0" lIns="0" spcFirstLastPara="1" rIns="0" wrap="square" tIns="0">
            <a:spAutoFit/>
          </a:bodyPr>
          <a:lstStyle/>
          <a:p>
            <a:pPr indent="0" lvl="0" marL="0" rtl="0" algn="l">
              <a:lnSpc>
                <a:spcPct val="115000"/>
              </a:lnSpc>
              <a:spcBef>
                <a:spcPts val="900"/>
              </a:spcBef>
              <a:spcAft>
                <a:spcPts val="0"/>
              </a:spcAft>
              <a:buNone/>
            </a:pPr>
            <a:r>
              <a:rPr b="1" lang="en-US" sz="3000">
                <a:solidFill>
                  <a:schemeClr val="dk1"/>
                </a:solidFill>
                <a:latin typeface="Poppins"/>
                <a:ea typeface="Poppins"/>
                <a:cs typeface="Poppins"/>
                <a:sym typeface="Poppins"/>
              </a:rPr>
              <a:t>Minute 5: Dopamine Power-Up &amp; Debrief</a:t>
            </a:r>
            <a:endParaRPr b="1" sz="3000">
              <a:solidFill>
                <a:schemeClr val="dk1"/>
              </a:solidFill>
              <a:latin typeface="Poppins"/>
              <a:ea typeface="Poppins"/>
              <a:cs typeface="Poppins"/>
              <a:sym typeface="Poppins"/>
            </a:endParaRPr>
          </a:p>
          <a:p>
            <a:pPr indent="-419100" lvl="0" marL="457200" rtl="0" algn="l">
              <a:lnSpc>
                <a:spcPct val="150000"/>
              </a:lnSpc>
              <a:spcBef>
                <a:spcPts val="3000"/>
              </a:spcBef>
              <a:spcAft>
                <a:spcPts val="0"/>
              </a:spcAft>
              <a:buClr>
                <a:schemeClr val="dk1"/>
              </a:buClr>
              <a:buSzPts val="3000"/>
              <a:buFont typeface="Roboto"/>
              <a:buChar char="●"/>
            </a:pPr>
            <a:r>
              <a:rPr lang="en-US" sz="3000">
                <a:solidFill>
                  <a:schemeClr val="dk1"/>
                </a:solidFill>
                <a:latin typeface="Poppins"/>
                <a:ea typeface="Poppins"/>
                <a:cs typeface="Poppins"/>
                <a:sym typeface="Poppins"/>
              </a:rPr>
              <a:t>When the buzzer goes off, everyone stands up, drops their pencil, and shouts </a:t>
            </a:r>
            <a:r>
              <a:rPr b="1" lang="en-US" sz="3000">
                <a:solidFill>
                  <a:schemeClr val="dk1"/>
                </a:solidFill>
                <a:latin typeface="Poppins"/>
                <a:ea typeface="Poppins"/>
                <a:cs typeface="Poppins"/>
                <a:sym typeface="Poppins"/>
              </a:rPr>
              <a:t>"LEVEL UP!"</a:t>
            </a:r>
            <a:r>
              <a:rPr lang="en-US" sz="3000">
                <a:solidFill>
                  <a:schemeClr val="dk1"/>
                </a:solidFill>
                <a:latin typeface="Poppins"/>
                <a:ea typeface="Poppins"/>
                <a:cs typeface="Poppins"/>
                <a:sym typeface="Poppins"/>
              </a:rPr>
              <a:t> with two victory fist pumps.</a:t>
            </a:r>
            <a:endParaRPr sz="3000">
              <a:solidFill>
                <a:schemeClr val="dk1"/>
              </a:solidFill>
              <a:latin typeface="Poppins"/>
              <a:ea typeface="Poppins"/>
              <a:cs typeface="Poppins"/>
              <a:sym typeface="Poppins"/>
            </a:endParaRPr>
          </a:p>
          <a:p>
            <a:pPr indent="-419100" lvl="0" marL="457200" rtl="0" algn="l">
              <a:lnSpc>
                <a:spcPct val="150000"/>
              </a:lnSpc>
              <a:spcBef>
                <a:spcPts val="0"/>
              </a:spcBef>
              <a:spcAft>
                <a:spcPts val="0"/>
              </a:spcAft>
              <a:buClr>
                <a:schemeClr val="dk1"/>
              </a:buClr>
              <a:buSzPts val="3000"/>
              <a:buFont typeface="Poppins"/>
              <a:buChar char="●"/>
            </a:pPr>
            <a:r>
              <a:rPr lang="en-US" sz="3000">
                <a:solidFill>
                  <a:schemeClr val="dk1"/>
                </a:solidFill>
                <a:latin typeface="Poppins"/>
                <a:ea typeface="Poppins"/>
                <a:cs typeface="Poppins"/>
                <a:sym typeface="Poppins"/>
              </a:rPr>
              <a:t>Ask 2–3 quick hands: </a:t>
            </a:r>
            <a:r>
              <a:rPr i="1" lang="en-US" sz="3000">
                <a:solidFill>
                  <a:schemeClr val="dk1"/>
                </a:solidFill>
                <a:latin typeface="Poppins"/>
                <a:ea typeface="Poppins"/>
                <a:cs typeface="Poppins"/>
                <a:sym typeface="Poppins"/>
              </a:rPr>
              <a:t>"Who felt like stopping around second 30?"</a:t>
            </a:r>
            <a:r>
              <a:rPr lang="en-US" sz="3000">
                <a:solidFill>
                  <a:schemeClr val="dk1"/>
                </a:solidFill>
                <a:latin typeface="Poppins"/>
                <a:ea typeface="Poppins"/>
                <a:cs typeface="Poppins"/>
                <a:sym typeface="Poppins"/>
              </a:rPr>
              <a:t> and </a:t>
            </a:r>
            <a:r>
              <a:rPr i="1" lang="en-US" sz="3000">
                <a:solidFill>
                  <a:schemeClr val="dk1"/>
                </a:solidFill>
                <a:latin typeface="Poppins"/>
                <a:ea typeface="Poppins"/>
                <a:cs typeface="Poppins"/>
                <a:sym typeface="Poppins"/>
              </a:rPr>
              <a:t>"How did you get past it?"</a:t>
            </a:r>
            <a:endParaRPr i="1" sz="3000">
              <a:solidFill>
                <a:schemeClr val="dk1"/>
              </a:solidFill>
              <a:latin typeface="Poppins"/>
              <a:ea typeface="Poppins"/>
              <a:cs typeface="Poppins"/>
              <a:sym typeface="Poppins"/>
            </a:endParaRPr>
          </a:p>
          <a:p>
            <a:pPr indent="0" lvl="0" marL="0" rtl="0" algn="l">
              <a:lnSpc>
                <a:spcPct val="115000"/>
              </a:lnSpc>
              <a:spcBef>
                <a:spcPts val="3000"/>
              </a:spcBef>
              <a:spcAft>
                <a:spcPts val="0"/>
              </a:spcAft>
              <a:buNone/>
            </a:pPr>
            <a:r>
              <a:rPr b="1" lang="en-US" sz="3000">
                <a:solidFill>
                  <a:schemeClr val="dk1"/>
                </a:solidFill>
                <a:latin typeface="Poppins"/>
                <a:ea typeface="Poppins"/>
                <a:cs typeface="Poppins"/>
                <a:sym typeface="Poppins"/>
              </a:rPr>
              <a:t>Wrap up with the takeaway:</a:t>
            </a:r>
            <a:r>
              <a:rPr lang="en-US" sz="3000">
                <a:solidFill>
                  <a:schemeClr val="dk1"/>
                </a:solidFill>
                <a:latin typeface="Poppins"/>
                <a:ea typeface="Poppins"/>
                <a:cs typeface="Poppins"/>
                <a:sym typeface="Poppins"/>
              </a:rPr>
              <a:t> </a:t>
            </a:r>
            <a:r>
              <a:rPr i="1" lang="en-US" sz="3000">
                <a:solidFill>
                  <a:schemeClr val="dk1"/>
                </a:solidFill>
                <a:latin typeface="Poppins"/>
                <a:ea typeface="Poppins"/>
                <a:cs typeface="Poppins"/>
                <a:sym typeface="Poppins"/>
              </a:rPr>
              <a:t>"That feeling you pushed through is work stamina. Today during independent work, when you feel stuck, just promise yourself one 60-second burst before asking for a break."</a:t>
            </a:r>
            <a:endParaRPr i="1" sz="3000">
              <a:solidFill>
                <a:schemeClr val="dk1"/>
              </a:solidFill>
              <a:latin typeface="Poppins"/>
              <a:ea typeface="Poppins"/>
              <a:cs typeface="Poppins"/>
              <a:sym typeface="Poppins"/>
            </a:endParaRPr>
          </a:p>
          <a:p>
            <a:pPr indent="0" lvl="0" marL="0" rtl="0" algn="l">
              <a:lnSpc>
                <a:spcPct val="115000"/>
              </a:lnSpc>
              <a:spcBef>
                <a:spcPts val="3000"/>
              </a:spcBef>
              <a:spcAft>
                <a:spcPts val="0"/>
              </a:spcAft>
              <a:buSzPts val="1100"/>
              <a:buNone/>
            </a:pPr>
            <a:r>
              <a:t/>
            </a:r>
            <a:endParaRPr i="1" sz="3000">
              <a:solidFill>
                <a:schemeClr val="dk1"/>
              </a:solidFill>
              <a:latin typeface="Poppins"/>
              <a:ea typeface="Poppins"/>
              <a:cs typeface="Poppins"/>
              <a:sym typeface="Poppins"/>
            </a:endParaRPr>
          </a:p>
          <a:p>
            <a:pPr indent="0" lvl="0" marL="0" marR="0" rtl="0" algn="l">
              <a:lnSpc>
                <a:spcPct val="126000"/>
              </a:lnSpc>
              <a:spcBef>
                <a:spcPts val="0"/>
              </a:spcBef>
              <a:spcAft>
                <a:spcPts val="0"/>
              </a:spcAft>
              <a:buNone/>
            </a:pPr>
            <a:r>
              <a:t/>
            </a:r>
            <a:endParaRPr sz="3000">
              <a:latin typeface="Poppins"/>
              <a:ea typeface="Poppins"/>
              <a:cs typeface="Poppins"/>
              <a:sym typeface="Poppins"/>
            </a:endParaRPr>
          </a:p>
        </p:txBody>
      </p:sp>
      <p:sp>
        <p:nvSpPr>
          <p:cNvPr id="342" name="Google Shape;342;p34"/>
          <p:cNvSpPr txBox="1"/>
          <p:nvPr/>
        </p:nvSpPr>
        <p:spPr>
          <a:xfrm rot="-128726">
            <a:off x="1588760" y="791161"/>
            <a:ext cx="10954679" cy="1108373"/>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lang="en-US" sz="7200">
                <a:latin typeface="Poppins"/>
                <a:ea typeface="Poppins"/>
                <a:cs typeface="Poppins"/>
                <a:sym typeface="Poppins"/>
              </a:rPr>
              <a:t>Activity</a:t>
            </a:r>
            <a:endParaRPr sz="7200">
              <a:latin typeface="Poppins"/>
              <a:ea typeface="Poppins"/>
              <a:cs typeface="Poppins"/>
              <a:sym typeface="Poppi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346" name="Shape 346"/>
        <p:cNvGrpSpPr/>
        <p:nvPr/>
      </p:nvGrpSpPr>
      <p:grpSpPr>
        <a:xfrm>
          <a:off x="0" y="0"/>
          <a:ext cx="0" cy="0"/>
          <a:chOff x="0" y="0"/>
          <a:chExt cx="0" cy="0"/>
        </a:xfrm>
      </p:grpSpPr>
      <p:sp>
        <p:nvSpPr>
          <p:cNvPr id="347" name="Google Shape;347;p35"/>
          <p:cNvSpPr/>
          <p:nvPr/>
        </p:nvSpPr>
        <p:spPr>
          <a:xfrm rot="-103101">
            <a:off x="1969585" y="233603"/>
            <a:ext cx="14836993" cy="9681105"/>
          </a:xfrm>
          <a:custGeom>
            <a:rect b="b" l="l" r="r" t="t"/>
            <a:pathLst>
              <a:path extrusionOk="0" h="8898193" w="14830321">
                <a:moveTo>
                  <a:pt x="0" y="0"/>
                </a:moveTo>
                <a:lnTo>
                  <a:pt x="14830321" y="0"/>
                </a:lnTo>
                <a:lnTo>
                  <a:pt x="14830321" y="8898193"/>
                </a:lnTo>
                <a:lnTo>
                  <a:pt x="0" y="8898193"/>
                </a:lnTo>
                <a:lnTo>
                  <a:pt x="0" y="0"/>
                </a:lnTo>
                <a:close/>
              </a:path>
            </a:pathLst>
          </a:custGeom>
          <a:blipFill rotWithShape="1">
            <a:blip r:embed="rId3">
              <a:alphaModFix/>
            </a:blip>
            <a:stretch>
              <a:fillRect b="0" l="0" r="0" t="0"/>
            </a:stretch>
          </a:blipFill>
          <a:ln>
            <a:noFill/>
          </a:ln>
        </p:spPr>
      </p:sp>
      <p:sp>
        <p:nvSpPr>
          <p:cNvPr id="348" name="Google Shape;348;p35"/>
          <p:cNvSpPr txBox="1"/>
          <p:nvPr/>
        </p:nvSpPr>
        <p:spPr>
          <a:xfrm rot="-114638">
            <a:off x="2945144" y="5402982"/>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Four</a:t>
            </a:r>
            <a:endParaRPr/>
          </a:p>
        </p:txBody>
      </p:sp>
      <p:grpSp>
        <p:nvGrpSpPr>
          <p:cNvPr id="349" name="Google Shape;349;p35"/>
          <p:cNvGrpSpPr/>
          <p:nvPr/>
        </p:nvGrpSpPr>
        <p:grpSpPr>
          <a:xfrm>
            <a:off x="5000021" y="4011195"/>
            <a:ext cx="8305362" cy="1604868"/>
            <a:chOff x="0" y="0"/>
            <a:chExt cx="11073817" cy="2139824"/>
          </a:xfrm>
        </p:grpSpPr>
        <p:grpSp>
          <p:nvGrpSpPr>
            <p:cNvPr id="350" name="Google Shape;350;p35"/>
            <p:cNvGrpSpPr/>
            <p:nvPr/>
          </p:nvGrpSpPr>
          <p:grpSpPr>
            <a:xfrm rot="-102414">
              <a:off x="24544" y="163793"/>
              <a:ext cx="11024728" cy="1812239"/>
              <a:chOff x="0" y="0"/>
              <a:chExt cx="11797642" cy="1939290"/>
            </a:xfrm>
          </p:grpSpPr>
          <p:sp>
            <p:nvSpPr>
              <p:cNvPr id="351" name="Google Shape;351;p35"/>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5"/>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3" name="Google Shape;353;p35"/>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Six</a:t>
              </a:r>
              <a:endParaRPr/>
            </a:p>
          </p:txBody>
        </p:sp>
      </p:grpSp>
      <p:pic>
        <p:nvPicPr>
          <p:cNvPr id="354" name="Google Shape;354;p35"/>
          <p:cNvPicPr preferRelativeResize="0"/>
          <p:nvPr/>
        </p:nvPicPr>
        <p:blipFill>
          <a:blip r:embed="rId4">
            <a:alphaModFix/>
          </a:blip>
          <a:stretch>
            <a:fillRect/>
          </a:stretch>
        </p:blipFill>
        <p:spPr>
          <a:xfrm>
            <a:off x="11621850" y="1610100"/>
            <a:ext cx="6407075" cy="64070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358" name="Shape 358"/>
        <p:cNvGrpSpPr/>
        <p:nvPr/>
      </p:nvGrpSpPr>
      <p:grpSpPr>
        <a:xfrm>
          <a:off x="0" y="0"/>
          <a:ext cx="0" cy="0"/>
          <a:chOff x="0" y="0"/>
          <a:chExt cx="0" cy="0"/>
        </a:xfrm>
      </p:grpSpPr>
      <p:sp>
        <p:nvSpPr>
          <p:cNvPr id="359" name="Google Shape;359;p36"/>
          <p:cNvSpPr/>
          <p:nvPr/>
        </p:nvSpPr>
        <p:spPr>
          <a:xfrm>
            <a:off x="2083125" y="0"/>
            <a:ext cx="14489268" cy="10282912"/>
          </a:xfrm>
          <a:custGeom>
            <a:rect b="b" l="l" r="r" t="t"/>
            <a:pathLst>
              <a:path extrusionOk="0" h="7659525" w="12765875">
                <a:moveTo>
                  <a:pt x="0" y="0"/>
                </a:moveTo>
                <a:lnTo>
                  <a:pt x="12765874" y="0"/>
                </a:lnTo>
                <a:lnTo>
                  <a:pt x="12765874" y="7659524"/>
                </a:lnTo>
                <a:lnTo>
                  <a:pt x="0" y="7659524"/>
                </a:lnTo>
                <a:lnTo>
                  <a:pt x="0" y="0"/>
                </a:lnTo>
                <a:close/>
              </a:path>
            </a:pathLst>
          </a:custGeom>
          <a:blipFill rotWithShape="1">
            <a:blip r:embed="rId3">
              <a:alphaModFix/>
            </a:blip>
            <a:stretch>
              <a:fillRect b="0" l="0" r="0" t="0"/>
            </a:stretch>
          </a:blipFill>
          <a:ln>
            <a:noFill/>
          </a:ln>
        </p:spPr>
      </p:sp>
      <p:sp>
        <p:nvSpPr>
          <p:cNvPr id="360" name="Google Shape;360;p36"/>
          <p:cNvSpPr txBox="1"/>
          <p:nvPr/>
        </p:nvSpPr>
        <p:spPr>
          <a:xfrm>
            <a:off x="3175475" y="1561173"/>
            <a:ext cx="11937000" cy="85326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lang="en-US" sz="3600">
                <a:latin typeface="Patrick Hand"/>
                <a:ea typeface="Patrick Hand"/>
                <a:cs typeface="Patrick Hand"/>
                <a:sym typeface="Patrick Hand"/>
              </a:rPr>
              <a:t>Good morning, Team Stamina! Today we are practicing how to push through when work feels confusing or boring. We are going to be able to tell our friends what the word STAMINA means and </a:t>
            </a:r>
            <a:r>
              <a:rPr lang="en-US" sz="3600">
                <a:latin typeface="Patrick Hand"/>
                <a:ea typeface="Patrick Hand"/>
                <a:cs typeface="Patrick Hand"/>
                <a:sym typeface="Patrick Hand"/>
              </a:rPr>
              <a:t>begin to notice when we are AVOIDING our work. </a:t>
            </a:r>
            <a:r>
              <a:rPr lang="en-US" sz="3600">
                <a:solidFill>
                  <a:schemeClr val="dk1"/>
                </a:solidFill>
                <a:latin typeface="Patrick Hand"/>
                <a:ea typeface="Patrick Hand"/>
                <a:cs typeface="Patrick Hand"/>
                <a:sym typeface="Patrick Hand"/>
              </a:rPr>
              <a:t>"Fake breaks are pretty common like sudden urges to sharpen your pencil or tie your shoes, or needing to get a drink or or go the bathroom, or even blowing your nose!  You may think you are fooling a teacher, but we are able to see patterns of avoidance popping up. Noticing them, naming them, and making a different choice are all part of being the boss of your brain!</a:t>
            </a:r>
            <a:endParaRPr sz="3600">
              <a:solidFill>
                <a:schemeClr val="dk1"/>
              </a:solidFill>
              <a:latin typeface="Patrick Hand"/>
              <a:ea typeface="Patrick Hand"/>
              <a:cs typeface="Patrick Hand"/>
              <a:sym typeface="Patrick Hand"/>
            </a:endParaRPr>
          </a:p>
          <a:p>
            <a:pPr indent="0" lvl="0" marL="0" marR="0" rtl="0" algn="l">
              <a:lnSpc>
                <a:spcPct val="159983"/>
              </a:lnSpc>
              <a:spcBef>
                <a:spcPts val="0"/>
              </a:spcBef>
              <a:spcAft>
                <a:spcPts val="0"/>
              </a:spcAft>
              <a:buNone/>
            </a:pPr>
            <a:r>
              <a:t/>
            </a:r>
            <a:endParaRPr sz="3600">
              <a:latin typeface="Patrick Hand"/>
              <a:ea typeface="Patrick Hand"/>
              <a:cs typeface="Patrick Hand"/>
              <a:sym typeface="Patrick Hand"/>
            </a:endParaRPr>
          </a:p>
        </p:txBody>
      </p:sp>
      <p:sp>
        <p:nvSpPr>
          <p:cNvPr id="361" name="Google Shape;361;p36"/>
          <p:cNvSpPr txBox="1"/>
          <p:nvPr/>
        </p:nvSpPr>
        <p:spPr>
          <a:xfrm>
            <a:off x="6042753" y="289788"/>
            <a:ext cx="6202500" cy="9462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i="0" lang="en-US" sz="6148" u="none" cap="none" strike="noStrike">
                <a:solidFill>
                  <a:srgbClr val="000000"/>
                </a:solidFill>
                <a:latin typeface="Poppins"/>
                <a:ea typeface="Poppins"/>
                <a:cs typeface="Poppins"/>
                <a:sym typeface="Poppins"/>
              </a:rPr>
              <a:t>Day Four</a:t>
            </a:r>
            <a:endParaRPr>
              <a:latin typeface="Poppins"/>
              <a:ea typeface="Poppins"/>
              <a:cs typeface="Poppins"/>
              <a:sym typeface="Poppi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365" name="Shape 365"/>
        <p:cNvGrpSpPr/>
        <p:nvPr/>
      </p:nvGrpSpPr>
      <p:grpSpPr>
        <a:xfrm>
          <a:off x="0" y="0"/>
          <a:ext cx="0" cy="0"/>
          <a:chOff x="0" y="0"/>
          <a:chExt cx="0" cy="0"/>
        </a:xfrm>
      </p:grpSpPr>
      <p:sp>
        <p:nvSpPr>
          <p:cNvPr id="366" name="Google Shape;366;p37"/>
          <p:cNvSpPr/>
          <p:nvPr/>
        </p:nvSpPr>
        <p:spPr>
          <a:xfrm rot="-103101">
            <a:off x="1068507" y="360337"/>
            <a:ext cx="16152047" cy="9691228"/>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367" name="Google Shape;367;p37"/>
          <p:cNvSpPr txBox="1"/>
          <p:nvPr/>
        </p:nvSpPr>
        <p:spPr>
          <a:xfrm rot="-132542">
            <a:off x="1823337" y="1950468"/>
            <a:ext cx="14904576" cy="6201516"/>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800"/>
              </a:spcBef>
              <a:spcAft>
                <a:spcPts val="0"/>
              </a:spcAft>
              <a:buNone/>
            </a:pPr>
            <a:r>
              <a:rPr b="1" lang="en-US" sz="3600">
                <a:solidFill>
                  <a:schemeClr val="dk1"/>
                </a:solidFill>
                <a:latin typeface="Poppins"/>
                <a:ea typeface="Poppins"/>
                <a:cs typeface="Poppins"/>
                <a:sym typeface="Poppins"/>
              </a:rPr>
              <a:t>How to Play</a:t>
            </a:r>
            <a:r>
              <a:rPr lang="en-US" sz="3000">
                <a:solidFill>
                  <a:schemeClr val="dk1"/>
                </a:solidFill>
                <a:latin typeface="Poppins"/>
                <a:ea typeface="Poppins"/>
                <a:cs typeface="Poppins"/>
                <a:sym typeface="Poppins"/>
              </a:rPr>
              <a:t> (5 Minutes Total) </a:t>
            </a:r>
            <a:endParaRPr sz="3000">
              <a:solidFill>
                <a:schemeClr val="dk1"/>
              </a:solidFill>
              <a:latin typeface="Poppins"/>
              <a:ea typeface="Poppins"/>
              <a:cs typeface="Poppins"/>
              <a:sym typeface="Poppins"/>
            </a:endParaRPr>
          </a:p>
          <a:p>
            <a:pPr indent="0" lvl="0" marL="0" rtl="0" algn="l">
              <a:lnSpc>
                <a:spcPct val="115000"/>
              </a:lnSpc>
              <a:spcBef>
                <a:spcPts val="1800"/>
              </a:spcBef>
              <a:spcAft>
                <a:spcPts val="0"/>
              </a:spcAft>
              <a:buNone/>
            </a:pPr>
            <a:r>
              <a:rPr lang="en-US" sz="3000" u="sng">
                <a:solidFill>
                  <a:schemeClr val="hlink"/>
                </a:solidFill>
                <a:latin typeface="Poppins"/>
                <a:ea typeface="Poppins"/>
                <a:cs typeface="Poppins"/>
                <a:sym typeface="Poppins"/>
                <a:hlinkClick r:id="rId4"/>
              </a:rPr>
              <a:t>Stamina Tracker</a:t>
            </a:r>
            <a:endParaRPr sz="3000">
              <a:solidFill>
                <a:schemeClr val="dk1"/>
              </a:solidFill>
              <a:latin typeface="Poppins"/>
              <a:ea typeface="Poppins"/>
              <a:cs typeface="Poppins"/>
              <a:sym typeface="Poppins"/>
            </a:endParaRPr>
          </a:p>
          <a:p>
            <a:pPr indent="0" lvl="0" marL="0" rtl="0" algn="l">
              <a:lnSpc>
                <a:spcPct val="115000"/>
              </a:lnSpc>
              <a:spcBef>
                <a:spcPts val="1800"/>
              </a:spcBef>
              <a:spcAft>
                <a:spcPts val="0"/>
              </a:spcAft>
              <a:buClr>
                <a:schemeClr val="dk1"/>
              </a:buClr>
              <a:buSzPts val="1100"/>
              <a:buFont typeface="Arial"/>
              <a:buNone/>
            </a:pPr>
            <a:r>
              <a:t/>
            </a:r>
            <a:endParaRPr sz="3000">
              <a:solidFill>
                <a:schemeClr val="dk1"/>
              </a:solidFill>
              <a:latin typeface="Poppins"/>
              <a:ea typeface="Poppins"/>
              <a:cs typeface="Poppins"/>
              <a:sym typeface="Poppins"/>
            </a:endParaRPr>
          </a:p>
          <a:p>
            <a:pPr indent="0" lvl="0" marL="0" rtl="0" algn="l">
              <a:lnSpc>
                <a:spcPct val="150000"/>
              </a:lnSpc>
              <a:spcBef>
                <a:spcPts val="900"/>
              </a:spcBef>
              <a:spcAft>
                <a:spcPts val="2100"/>
              </a:spcAft>
              <a:buNone/>
            </a:pPr>
            <a:r>
              <a:rPr b="1" lang="en-US" sz="3000">
                <a:solidFill>
                  <a:schemeClr val="dk1"/>
                </a:solidFill>
                <a:latin typeface="Poppins"/>
                <a:ea typeface="Poppins"/>
                <a:cs typeface="Poppins"/>
                <a:sym typeface="Poppins"/>
              </a:rPr>
              <a:t>Minute 1: The Level-Up Briefing</a:t>
            </a:r>
            <a:br>
              <a:rPr b="1" lang="en-US" sz="3000">
                <a:solidFill>
                  <a:schemeClr val="dk1"/>
                </a:solidFill>
                <a:latin typeface="Poppins"/>
                <a:ea typeface="Poppins"/>
                <a:cs typeface="Poppins"/>
                <a:sym typeface="Poppins"/>
              </a:rPr>
            </a:br>
            <a:r>
              <a:rPr i="1" lang="en-US" sz="3000">
                <a:solidFill>
                  <a:schemeClr val="dk1"/>
                </a:solidFill>
                <a:latin typeface="Poppins"/>
                <a:ea typeface="Poppins"/>
                <a:cs typeface="Poppins"/>
                <a:sym typeface="Poppins"/>
              </a:rPr>
              <a:t>"Yesterday, we crushed the 60-Second Boss Battle and proved our brains can stay locked-in. Today, we are </a:t>
            </a:r>
            <a:r>
              <a:rPr b="1" i="1" lang="en-US" sz="3000">
                <a:solidFill>
                  <a:schemeClr val="dk1"/>
                </a:solidFill>
                <a:latin typeface="Poppins"/>
                <a:ea typeface="Poppins"/>
                <a:cs typeface="Poppins"/>
                <a:sym typeface="Poppins"/>
              </a:rPr>
              <a:t>leveling up our characters</a:t>
            </a:r>
            <a:r>
              <a:rPr i="1" lang="en-US" sz="3000">
                <a:solidFill>
                  <a:schemeClr val="dk1"/>
                </a:solidFill>
                <a:latin typeface="Poppins"/>
                <a:ea typeface="Poppins"/>
                <a:cs typeface="Poppins"/>
                <a:sym typeface="Poppins"/>
              </a:rPr>
              <a:t> and doubling our stamina. We are moving from a 1-minute sprint to a </a:t>
            </a:r>
            <a:r>
              <a:rPr b="1" i="1" lang="en-US" sz="3000">
                <a:solidFill>
                  <a:schemeClr val="dk1"/>
                </a:solidFill>
                <a:latin typeface="Poppins"/>
                <a:ea typeface="Poppins"/>
                <a:cs typeface="Poppins"/>
                <a:sym typeface="Poppins"/>
              </a:rPr>
              <a:t>2-minute endurance quest</a:t>
            </a:r>
            <a:r>
              <a:rPr i="1" lang="en-US" sz="3000">
                <a:solidFill>
                  <a:schemeClr val="dk1"/>
                </a:solidFill>
                <a:latin typeface="Poppins"/>
                <a:ea typeface="Poppins"/>
                <a:cs typeface="Poppins"/>
                <a:sym typeface="Poppins"/>
              </a:rPr>
              <a:t>. Your brain might try to trick you around the 1-minute mark and tell you to avoid the work. Your mission is to talk back to it and push through!"</a:t>
            </a:r>
            <a:endParaRPr sz="3000">
              <a:latin typeface="Poppins"/>
              <a:ea typeface="Poppins"/>
              <a:cs typeface="Poppins"/>
              <a:sym typeface="Poppins"/>
            </a:endParaRPr>
          </a:p>
        </p:txBody>
      </p:sp>
      <p:sp>
        <p:nvSpPr>
          <p:cNvPr id="368" name="Google Shape;368;p37"/>
          <p:cNvSpPr txBox="1"/>
          <p:nvPr/>
        </p:nvSpPr>
        <p:spPr>
          <a:xfrm rot="-128726">
            <a:off x="1588760" y="791161"/>
            <a:ext cx="10954679" cy="1108373"/>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lang="en-US" sz="7200">
                <a:latin typeface="Poppins"/>
                <a:ea typeface="Poppins"/>
                <a:cs typeface="Poppins"/>
                <a:sym typeface="Poppins"/>
              </a:rPr>
              <a:t>Stamina </a:t>
            </a:r>
            <a:r>
              <a:rPr lang="en-US" sz="7200">
                <a:latin typeface="Poppins"/>
                <a:ea typeface="Poppins"/>
                <a:cs typeface="Poppins"/>
                <a:sym typeface="Poppins"/>
              </a:rPr>
              <a:t>Activity 2</a:t>
            </a:r>
            <a:endParaRPr sz="7200">
              <a:latin typeface="Poppins"/>
              <a:ea typeface="Poppins"/>
              <a:cs typeface="Poppins"/>
              <a:sym typeface="Poppi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372" name="Shape 372"/>
        <p:cNvGrpSpPr/>
        <p:nvPr/>
      </p:nvGrpSpPr>
      <p:grpSpPr>
        <a:xfrm>
          <a:off x="0" y="0"/>
          <a:ext cx="0" cy="0"/>
          <a:chOff x="0" y="0"/>
          <a:chExt cx="0" cy="0"/>
        </a:xfrm>
      </p:grpSpPr>
      <p:sp>
        <p:nvSpPr>
          <p:cNvPr id="373" name="Google Shape;373;p38"/>
          <p:cNvSpPr/>
          <p:nvPr/>
        </p:nvSpPr>
        <p:spPr>
          <a:xfrm rot="-103101">
            <a:off x="1066705" y="-103721"/>
            <a:ext cx="16152047" cy="10151879"/>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374" name="Google Shape;374;p38"/>
          <p:cNvSpPr txBox="1"/>
          <p:nvPr/>
        </p:nvSpPr>
        <p:spPr>
          <a:xfrm rot="-132515">
            <a:off x="1833047" y="985642"/>
            <a:ext cx="14681806" cy="8633664"/>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800"/>
              </a:spcBef>
              <a:spcAft>
                <a:spcPts val="0"/>
              </a:spcAft>
              <a:buNone/>
            </a:pPr>
            <a:r>
              <a:rPr b="1" lang="en-US" sz="3600">
                <a:solidFill>
                  <a:schemeClr val="dk1"/>
                </a:solidFill>
                <a:latin typeface="Poppins"/>
                <a:ea typeface="Poppins"/>
                <a:cs typeface="Poppins"/>
                <a:sym typeface="Poppins"/>
              </a:rPr>
              <a:t>How to Play</a:t>
            </a:r>
            <a:r>
              <a:rPr lang="en-US" sz="3000">
                <a:solidFill>
                  <a:schemeClr val="dk1"/>
                </a:solidFill>
                <a:latin typeface="Poppins"/>
                <a:ea typeface="Poppins"/>
                <a:cs typeface="Poppins"/>
                <a:sym typeface="Poppins"/>
              </a:rPr>
              <a:t> (5 Minutes Total)</a:t>
            </a:r>
            <a:endParaRPr sz="3000">
              <a:solidFill>
                <a:schemeClr val="dk1"/>
              </a:solidFill>
              <a:latin typeface="Poppins"/>
              <a:ea typeface="Poppins"/>
              <a:cs typeface="Poppins"/>
              <a:sym typeface="Poppins"/>
            </a:endParaRPr>
          </a:p>
          <a:p>
            <a:pPr indent="0" lvl="0" marL="0" rtl="0" algn="l">
              <a:lnSpc>
                <a:spcPct val="115000"/>
              </a:lnSpc>
              <a:spcBef>
                <a:spcPts val="900"/>
              </a:spcBef>
              <a:spcAft>
                <a:spcPts val="0"/>
              </a:spcAft>
              <a:buNone/>
            </a:pPr>
            <a:r>
              <a:t/>
            </a:r>
            <a:endParaRPr i="1" sz="3000">
              <a:solidFill>
                <a:schemeClr val="dk1"/>
              </a:solidFill>
              <a:latin typeface="Poppins"/>
              <a:ea typeface="Poppins"/>
              <a:cs typeface="Poppins"/>
              <a:sym typeface="Poppins"/>
            </a:endParaRPr>
          </a:p>
          <a:p>
            <a:pPr indent="0" lvl="0" marL="0" rtl="0" algn="l">
              <a:lnSpc>
                <a:spcPct val="150000"/>
              </a:lnSpc>
              <a:spcBef>
                <a:spcPts val="2100"/>
              </a:spcBef>
              <a:spcAft>
                <a:spcPts val="0"/>
              </a:spcAft>
              <a:buNone/>
            </a:pPr>
            <a:r>
              <a:rPr b="1" lang="en-US" sz="3000">
                <a:solidFill>
                  <a:schemeClr val="dk1"/>
                </a:solidFill>
                <a:latin typeface="Poppins"/>
                <a:ea typeface="Poppins"/>
                <a:cs typeface="Poppins"/>
                <a:sym typeface="Poppins"/>
              </a:rPr>
              <a:t>Minute 2: The Day 2 Challenge Launch</a:t>
            </a:r>
            <a:br>
              <a:rPr b="1" lang="en-US" sz="3000">
                <a:solidFill>
                  <a:schemeClr val="dk1"/>
                </a:solidFill>
                <a:latin typeface="Poppins"/>
                <a:ea typeface="Poppins"/>
                <a:cs typeface="Poppins"/>
                <a:sym typeface="Poppins"/>
              </a:rPr>
            </a:br>
            <a:r>
              <a:rPr lang="en-US" sz="3000">
                <a:solidFill>
                  <a:schemeClr val="dk1"/>
                </a:solidFill>
                <a:latin typeface="Poppins"/>
                <a:ea typeface="Poppins"/>
                <a:cs typeface="Poppins"/>
                <a:sym typeface="Poppins"/>
              </a:rPr>
              <a:t>Give them a task that builds naturally on yesterday's categories, but allows for more sustained thought.</a:t>
            </a:r>
            <a:endParaRPr sz="3000">
              <a:solidFill>
                <a:schemeClr val="dk1"/>
              </a:solidFill>
              <a:latin typeface="Poppins"/>
              <a:ea typeface="Poppins"/>
              <a:cs typeface="Poppins"/>
              <a:sym typeface="Poppins"/>
            </a:endParaRPr>
          </a:p>
          <a:p>
            <a:pPr indent="-419100" lvl="1" marL="914400" rtl="0" algn="l">
              <a:lnSpc>
                <a:spcPct val="150000"/>
              </a:lnSpc>
              <a:spcBef>
                <a:spcPts val="2100"/>
              </a:spcBef>
              <a:spcAft>
                <a:spcPts val="0"/>
              </a:spcAft>
              <a:buClr>
                <a:schemeClr val="dk1"/>
              </a:buClr>
              <a:buSzPts val="3000"/>
              <a:buFont typeface="Roboto"/>
              <a:buChar char="○"/>
            </a:pPr>
            <a:r>
              <a:rPr i="1" lang="en-US" sz="3000">
                <a:solidFill>
                  <a:schemeClr val="dk1"/>
                </a:solidFill>
                <a:latin typeface="Poppins"/>
                <a:ea typeface="Poppins"/>
                <a:cs typeface="Poppins"/>
                <a:sym typeface="Poppins"/>
              </a:rPr>
              <a:t>If you did drawing yesterday:</a:t>
            </a:r>
            <a:r>
              <a:rPr lang="en-US" sz="3000">
                <a:solidFill>
                  <a:schemeClr val="dk1"/>
                </a:solidFill>
                <a:latin typeface="Poppins"/>
                <a:ea typeface="Poppins"/>
                <a:cs typeface="Poppins"/>
                <a:sym typeface="Poppins"/>
              </a:rPr>
              <a:t> </a:t>
            </a:r>
            <a:r>
              <a:rPr b="1" lang="en-US" sz="3000">
                <a:solidFill>
                  <a:schemeClr val="dk1"/>
                </a:solidFill>
                <a:latin typeface="Poppins"/>
                <a:ea typeface="Poppins"/>
                <a:cs typeface="Poppins"/>
                <a:sym typeface="Poppins"/>
              </a:rPr>
              <a:t>"The Mega-Doodle Quest."</a:t>
            </a:r>
            <a:r>
              <a:rPr lang="en-US" sz="3000">
                <a:solidFill>
                  <a:schemeClr val="dk1"/>
                </a:solidFill>
                <a:latin typeface="Poppins"/>
                <a:ea typeface="Poppins"/>
                <a:cs typeface="Poppins"/>
                <a:sym typeface="Poppins"/>
              </a:rPr>
              <a:t> Draw one continuous scene (like an alien planet safari, or a crazy amusement park, an Ultimate Treehouse Fortress) without lifting your pencil from the paper or stopping for 2 full minutes.</a:t>
            </a:r>
            <a:endParaRPr sz="3000">
              <a:solidFill>
                <a:schemeClr val="dk1"/>
              </a:solidFill>
              <a:latin typeface="Poppins"/>
              <a:ea typeface="Poppins"/>
              <a:cs typeface="Poppins"/>
              <a:sym typeface="Poppins"/>
            </a:endParaRPr>
          </a:p>
          <a:p>
            <a:pPr indent="0" lvl="0" marL="0" rtl="0" algn="l">
              <a:lnSpc>
                <a:spcPct val="150000"/>
              </a:lnSpc>
              <a:spcBef>
                <a:spcPts val="4200"/>
              </a:spcBef>
              <a:spcAft>
                <a:spcPts val="0"/>
              </a:spcAft>
              <a:buNone/>
            </a:pPr>
            <a:r>
              <a:rPr b="1" lang="en-US" sz="3000">
                <a:solidFill>
                  <a:schemeClr val="dk1"/>
                </a:solidFill>
                <a:latin typeface="Poppins"/>
                <a:ea typeface="Poppins"/>
                <a:cs typeface="Poppins"/>
                <a:sym typeface="Poppins"/>
              </a:rPr>
              <a:t>More ideas continued on the next page</a:t>
            </a:r>
            <a:endParaRPr b="1" sz="3000">
              <a:solidFill>
                <a:schemeClr val="dk1"/>
              </a:solidFill>
              <a:latin typeface="Poppins"/>
              <a:ea typeface="Poppins"/>
              <a:cs typeface="Poppins"/>
              <a:sym typeface="Poppins"/>
            </a:endParaRPr>
          </a:p>
          <a:p>
            <a:pPr indent="0" lvl="0" marL="0" marR="0" rtl="0" algn="l">
              <a:lnSpc>
                <a:spcPct val="126000"/>
              </a:lnSpc>
              <a:spcBef>
                <a:spcPts val="2100"/>
              </a:spcBef>
              <a:spcAft>
                <a:spcPts val="0"/>
              </a:spcAft>
              <a:buNone/>
            </a:pPr>
            <a:r>
              <a:t/>
            </a:r>
            <a:endParaRPr sz="3000">
              <a:latin typeface="Poppins"/>
              <a:ea typeface="Poppins"/>
              <a:cs typeface="Poppins"/>
              <a:sym typeface="Poppins"/>
            </a:endParaRPr>
          </a:p>
        </p:txBody>
      </p:sp>
      <p:sp>
        <p:nvSpPr>
          <p:cNvPr id="375" name="Google Shape;375;p38"/>
          <p:cNvSpPr txBox="1"/>
          <p:nvPr/>
        </p:nvSpPr>
        <p:spPr>
          <a:xfrm rot="-128726">
            <a:off x="1559660" y="204726"/>
            <a:ext cx="10954679" cy="923445"/>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lang="en-US" sz="6000">
                <a:latin typeface="Poppins"/>
                <a:ea typeface="Poppins"/>
                <a:cs typeface="Poppins"/>
                <a:sym typeface="Poppins"/>
              </a:rPr>
              <a:t>Activity</a:t>
            </a:r>
            <a:endParaRPr sz="6000">
              <a:latin typeface="Poppins"/>
              <a:ea typeface="Poppins"/>
              <a:cs typeface="Poppins"/>
              <a:sym typeface="Poppi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379" name="Shape 379"/>
        <p:cNvGrpSpPr/>
        <p:nvPr/>
      </p:nvGrpSpPr>
      <p:grpSpPr>
        <a:xfrm>
          <a:off x="0" y="0"/>
          <a:ext cx="0" cy="0"/>
          <a:chOff x="0" y="0"/>
          <a:chExt cx="0" cy="0"/>
        </a:xfrm>
      </p:grpSpPr>
      <p:sp>
        <p:nvSpPr>
          <p:cNvPr id="380" name="Google Shape;380;p39"/>
          <p:cNvSpPr/>
          <p:nvPr/>
        </p:nvSpPr>
        <p:spPr>
          <a:xfrm rot="-103101">
            <a:off x="1066705" y="-103721"/>
            <a:ext cx="16152047" cy="10151879"/>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381" name="Google Shape;381;p39"/>
          <p:cNvSpPr txBox="1"/>
          <p:nvPr/>
        </p:nvSpPr>
        <p:spPr>
          <a:xfrm rot="-132515">
            <a:off x="1865447" y="985016"/>
            <a:ext cx="14681806" cy="10312815"/>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800"/>
              </a:spcBef>
              <a:spcAft>
                <a:spcPts val="0"/>
              </a:spcAft>
              <a:buNone/>
            </a:pPr>
            <a:r>
              <a:t/>
            </a:r>
            <a:endParaRPr sz="3000">
              <a:solidFill>
                <a:schemeClr val="dk1"/>
              </a:solidFill>
              <a:latin typeface="Poppins"/>
              <a:ea typeface="Poppins"/>
              <a:cs typeface="Poppins"/>
              <a:sym typeface="Poppins"/>
            </a:endParaRPr>
          </a:p>
          <a:p>
            <a:pPr indent="-419100" lvl="1" marL="914400" rtl="0" algn="l">
              <a:lnSpc>
                <a:spcPct val="150000"/>
              </a:lnSpc>
              <a:spcBef>
                <a:spcPts val="1800"/>
              </a:spcBef>
              <a:spcAft>
                <a:spcPts val="0"/>
              </a:spcAft>
              <a:buClr>
                <a:schemeClr val="dk1"/>
              </a:buClr>
              <a:buSzPts val="3000"/>
              <a:buFont typeface="Roboto"/>
              <a:buChar char="○"/>
            </a:pPr>
            <a:r>
              <a:rPr i="1" lang="en-US" sz="3000">
                <a:solidFill>
                  <a:schemeClr val="dk1"/>
                </a:solidFill>
                <a:latin typeface="Poppins"/>
                <a:ea typeface="Poppins"/>
                <a:cs typeface="Poppins"/>
                <a:sym typeface="Poppins"/>
              </a:rPr>
              <a:t>If you did words yesterday:</a:t>
            </a:r>
            <a:r>
              <a:rPr lang="en-US" sz="3000">
                <a:solidFill>
                  <a:schemeClr val="dk1"/>
                </a:solidFill>
                <a:latin typeface="Poppins"/>
                <a:ea typeface="Poppins"/>
                <a:cs typeface="Poppins"/>
                <a:sym typeface="Poppins"/>
              </a:rPr>
              <a:t> </a:t>
            </a:r>
            <a:r>
              <a:rPr b="1" lang="en-US" sz="3000">
                <a:solidFill>
                  <a:schemeClr val="dk1"/>
                </a:solidFill>
                <a:latin typeface="Poppins"/>
                <a:ea typeface="Poppins"/>
                <a:cs typeface="Poppins"/>
                <a:sym typeface="Poppins"/>
              </a:rPr>
              <a:t>"The Chain-Word Quest."</a:t>
            </a:r>
            <a:r>
              <a:rPr lang="en-US" sz="3000">
                <a:solidFill>
                  <a:schemeClr val="dk1"/>
                </a:solidFill>
                <a:latin typeface="Poppins"/>
                <a:ea typeface="Poppins"/>
                <a:cs typeface="Poppins"/>
                <a:sym typeface="Poppins"/>
              </a:rPr>
              <a:t> Write a chain of words where the </a:t>
            </a:r>
            <a:r>
              <a:rPr i="1" lang="en-US" sz="3000">
                <a:solidFill>
                  <a:schemeClr val="dk1"/>
                </a:solidFill>
                <a:latin typeface="Poppins"/>
                <a:ea typeface="Poppins"/>
                <a:cs typeface="Poppins"/>
                <a:sym typeface="Poppins"/>
              </a:rPr>
              <a:t>last</a:t>
            </a:r>
            <a:r>
              <a:rPr lang="en-US" sz="3000">
                <a:solidFill>
                  <a:schemeClr val="dk1"/>
                </a:solidFill>
                <a:latin typeface="Poppins"/>
                <a:ea typeface="Poppins"/>
                <a:cs typeface="Poppins"/>
                <a:sym typeface="Poppins"/>
              </a:rPr>
              <a:t> letter of one word becomes the </a:t>
            </a:r>
            <a:r>
              <a:rPr i="1" lang="en-US" sz="3000">
                <a:solidFill>
                  <a:schemeClr val="dk1"/>
                </a:solidFill>
                <a:latin typeface="Poppins"/>
                <a:ea typeface="Poppins"/>
                <a:cs typeface="Poppins"/>
                <a:sym typeface="Poppins"/>
              </a:rPr>
              <a:t>first</a:t>
            </a:r>
            <a:r>
              <a:rPr lang="en-US" sz="3000">
                <a:solidFill>
                  <a:schemeClr val="dk1"/>
                </a:solidFill>
                <a:latin typeface="Poppins"/>
                <a:ea typeface="Poppins"/>
                <a:cs typeface="Poppins"/>
                <a:sym typeface="Poppins"/>
              </a:rPr>
              <a:t> letter of the next (e.g., Cat \(\rightarrow \) Tiger \(\rightarrow \) Rabbit \(\rightarrow \) Train) for 2 full minutes.</a:t>
            </a:r>
            <a:endParaRPr sz="3000">
              <a:solidFill>
                <a:schemeClr val="dk1"/>
              </a:solidFill>
              <a:latin typeface="Poppins"/>
              <a:ea typeface="Poppins"/>
              <a:cs typeface="Poppins"/>
              <a:sym typeface="Poppins"/>
            </a:endParaRPr>
          </a:p>
          <a:p>
            <a:pPr indent="0" lvl="0" marL="914400" rtl="0" algn="l">
              <a:lnSpc>
                <a:spcPct val="150000"/>
              </a:lnSpc>
              <a:spcBef>
                <a:spcPts val="4200"/>
              </a:spcBef>
              <a:spcAft>
                <a:spcPts val="0"/>
              </a:spcAft>
              <a:buNone/>
            </a:pPr>
            <a:r>
              <a:t/>
            </a:r>
            <a:endParaRPr sz="3000">
              <a:solidFill>
                <a:schemeClr val="dk1"/>
              </a:solidFill>
              <a:latin typeface="Poppins"/>
              <a:ea typeface="Poppins"/>
              <a:cs typeface="Poppins"/>
              <a:sym typeface="Poppins"/>
            </a:endParaRPr>
          </a:p>
          <a:p>
            <a:pPr indent="-419100" lvl="1" marL="914400" rtl="0" algn="l">
              <a:lnSpc>
                <a:spcPct val="150000"/>
              </a:lnSpc>
              <a:spcBef>
                <a:spcPts val="4200"/>
              </a:spcBef>
              <a:spcAft>
                <a:spcPts val="0"/>
              </a:spcAft>
              <a:buClr>
                <a:schemeClr val="dk1"/>
              </a:buClr>
              <a:buSzPts val="3000"/>
              <a:buFont typeface="Poppins"/>
              <a:buChar char="○"/>
            </a:pPr>
            <a:r>
              <a:rPr i="1" lang="en-US" sz="3000">
                <a:solidFill>
                  <a:schemeClr val="dk1"/>
                </a:solidFill>
                <a:latin typeface="Poppins"/>
                <a:ea typeface="Poppins"/>
                <a:cs typeface="Poppins"/>
                <a:sym typeface="Poppins"/>
              </a:rPr>
              <a:t>If you did the math challenge yesterday: </a:t>
            </a:r>
            <a:r>
              <a:rPr b="1" lang="en-US" sz="3000">
                <a:solidFill>
                  <a:schemeClr val="dk1"/>
                </a:solidFill>
                <a:latin typeface="Poppins"/>
                <a:ea typeface="Poppins"/>
                <a:cs typeface="Poppins"/>
                <a:sym typeface="Poppins"/>
              </a:rPr>
              <a:t>"Skip Count starting with a Prime Number” </a:t>
            </a:r>
            <a:r>
              <a:rPr lang="en-US" sz="3000">
                <a:solidFill>
                  <a:schemeClr val="dk1"/>
                </a:solidFill>
                <a:latin typeface="Poppins"/>
                <a:ea typeface="Poppins"/>
                <a:cs typeface="Poppins"/>
                <a:sym typeface="Poppins"/>
              </a:rPr>
              <a:t>and see as High as You Can Go! List of prime numbers. Choose one to start with and continue counting by that number. (</a:t>
            </a:r>
            <a:r>
              <a:rPr b="1" lang="en-US" sz="3600">
                <a:solidFill>
                  <a:schemeClr val="dk1"/>
                </a:solidFill>
                <a:latin typeface="Roboto"/>
                <a:ea typeface="Roboto"/>
                <a:cs typeface="Roboto"/>
                <a:sym typeface="Roboto"/>
              </a:rPr>
              <a:t>2, 3, 5, 7, 11, 13, 17, 19, 23, 29)</a:t>
            </a:r>
            <a:endParaRPr sz="3600">
              <a:solidFill>
                <a:schemeClr val="dk1"/>
              </a:solidFill>
              <a:latin typeface="Poppins"/>
              <a:ea typeface="Poppins"/>
              <a:cs typeface="Poppins"/>
              <a:sym typeface="Poppins"/>
            </a:endParaRPr>
          </a:p>
          <a:p>
            <a:pPr indent="0" lvl="0" marL="457200" rtl="0" algn="l">
              <a:lnSpc>
                <a:spcPct val="150000"/>
              </a:lnSpc>
              <a:spcBef>
                <a:spcPts val="4200"/>
              </a:spcBef>
              <a:spcAft>
                <a:spcPts val="0"/>
              </a:spcAft>
              <a:buNone/>
            </a:pPr>
            <a:r>
              <a:t/>
            </a:r>
            <a:endParaRPr b="1" sz="3000">
              <a:solidFill>
                <a:schemeClr val="dk1"/>
              </a:solidFill>
              <a:latin typeface="Poppins"/>
              <a:ea typeface="Poppins"/>
              <a:cs typeface="Poppins"/>
              <a:sym typeface="Poppins"/>
            </a:endParaRPr>
          </a:p>
          <a:p>
            <a:pPr indent="0" lvl="0" marL="0" marR="0" rtl="0" algn="l">
              <a:lnSpc>
                <a:spcPct val="126000"/>
              </a:lnSpc>
              <a:spcBef>
                <a:spcPts val="2100"/>
              </a:spcBef>
              <a:spcAft>
                <a:spcPts val="0"/>
              </a:spcAft>
              <a:buNone/>
            </a:pPr>
            <a:r>
              <a:t/>
            </a:r>
            <a:endParaRPr sz="3000">
              <a:latin typeface="Poppins"/>
              <a:ea typeface="Poppins"/>
              <a:cs typeface="Poppins"/>
              <a:sym typeface="Poppins"/>
            </a:endParaRPr>
          </a:p>
        </p:txBody>
      </p:sp>
      <p:sp>
        <p:nvSpPr>
          <p:cNvPr id="382" name="Google Shape;382;p39"/>
          <p:cNvSpPr txBox="1"/>
          <p:nvPr/>
        </p:nvSpPr>
        <p:spPr>
          <a:xfrm rot="-128726">
            <a:off x="1559660" y="204726"/>
            <a:ext cx="10954679" cy="923445"/>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lang="en-US" sz="6000">
                <a:latin typeface="Poppins"/>
                <a:ea typeface="Poppins"/>
                <a:cs typeface="Poppins"/>
                <a:sym typeface="Poppins"/>
              </a:rPr>
              <a:t>Activity</a:t>
            </a:r>
            <a:endParaRPr sz="6000">
              <a:latin typeface="Poppins"/>
              <a:ea typeface="Poppins"/>
              <a:cs typeface="Poppins"/>
              <a:sym typeface="Poppi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386" name="Shape 386"/>
        <p:cNvGrpSpPr/>
        <p:nvPr/>
      </p:nvGrpSpPr>
      <p:grpSpPr>
        <a:xfrm>
          <a:off x="0" y="0"/>
          <a:ext cx="0" cy="0"/>
          <a:chOff x="0" y="0"/>
          <a:chExt cx="0" cy="0"/>
        </a:xfrm>
      </p:grpSpPr>
      <p:sp>
        <p:nvSpPr>
          <p:cNvPr id="387" name="Google Shape;387;p40"/>
          <p:cNvSpPr/>
          <p:nvPr/>
        </p:nvSpPr>
        <p:spPr>
          <a:xfrm rot="-103101">
            <a:off x="1068507" y="360337"/>
            <a:ext cx="16152047" cy="9691228"/>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388" name="Google Shape;388;p40"/>
          <p:cNvSpPr txBox="1"/>
          <p:nvPr/>
        </p:nvSpPr>
        <p:spPr>
          <a:xfrm rot="-132542">
            <a:off x="1869687" y="1949565"/>
            <a:ext cx="14904576" cy="8579623"/>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800"/>
              </a:spcBef>
              <a:spcAft>
                <a:spcPts val="0"/>
              </a:spcAft>
              <a:buNone/>
            </a:pPr>
            <a:r>
              <a:rPr b="1" lang="en-US" sz="3600">
                <a:solidFill>
                  <a:schemeClr val="dk1"/>
                </a:solidFill>
                <a:latin typeface="Poppins"/>
                <a:ea typeface="Poppins"/>
                <a:cs typeface="Poppins"/>
                <a:sym typeface="Poppins"/>
              </a:rPr>
              <a:t>How to Play</a:t>
            </a:r>
            <a:r>
              <a:rPr lang="en-US" sz="3000">
                <a:solidFill>
                  <a:schemeClr val="dk1"/>
                </a:solidFill>
                <a:latin typeface="Poppins"/>
                <a:ea typeface="Poppins"/>
                <a:cs typeface="Poppins"/>
                <a:sym typeface="Poppins"/>
              </a:rPr>
              <a:t> (5 Minutes Total)</a:t>
            </a:r>
            <a:endParaRPr sz="3000">
              <a:solidFill>
                <a:schemeClr val="dk1"/>
              </a:solidFill>
              <a:latin typeface="Poppins"/>
              <a:ea typeface="Poppins"/>
              <a:cs typeface="Poppins"/>
              <a:sym typeface="Poppins"/>
            </a:endParaRPr>
          </a:p>
          <a:p>
            <a:pPr indent="0" lvl="0" marL="0" rtl="0" algn="l">
              <a:lnSpc>
                <a:spcPct val="115000"/>
              </a:lnSpc>
              <a:spcBef>
                <a:spcPts val="900"/>
              </a:spcBef>
              <a:spcAft>
                <a:spcPts val="0"/>
              </a:spcAft>
              <a:buNone/>
            </a:pPr>
            <a:r>
              <a:t/>
            </a:r>
            <a:endParaRPr i="1" sz="3000">
              <a:solidFill>
                <a:schemeClr val="dk1"/>
              </a:solidFill>
              <a:latin typeface="Poppins"/>
              <a:ea typeface="Poppins"/>
              <a:cs typeface="Poppins"/>
              <a:sym typeface="Poppins"/>
            </a:endParaRPr>
          </a:p>
          <a:p>
            <a:pPr indent="0" lvl="0" marL="0" rtl="0" algn="l">
              <a:lnSpc>
                <a:spcPct val="115000"/>
              </a:lnSpc>
              <a:spcBef>
                <a:spcPts val="2100"/>
              </a:spcBef>
              <a:spcAft>
                <a:spcPts val="0"/>
              </a:spcAft>
              <a:buNone/>
            </a:pPr>
            <a:r>
              <a:rPr b="1" lang="en-US" sz="3000">
                <a:solidFill>
                  <a:schemeClr val="dk1"/>
                </a:solidFill>
                <a:latin typeface="Poppins"/>
                <a:ea typeface="Poppins"/>
                <a:cs typeface="Poppins"/>
                <a:sym typeface="Poppins"/>
              </a:rPr>
              <a:t>Minutes 3–4: The 2-Minute Focus Burst</a:t>
            </a:r>
            <a:endParaRPr b="1" sz="3000">
              <a:solidFill>
                <a:schemeClr val="dk1"/>
              </a:solidFill>
              <a:latin typeface="Poppins"/>
              <a:ea typeface="Poppins"/>
              <a:cs typeface="Poppins"/>
              <a:sym typeface="Poppins"/>
            </a:endParaRPr>
          </a:p>
          <a:p>
            <a:pPr indent="-419100" lvl="1" marL="914400" rtl="0" algn="l">
              <a:lnSpc>
                <a:spcPct val="150000"/>
              </a:lnSpc>
              <a:spcBef>
                <a:spcPts val="4200"/>
              </a:spcBef>
              <a:spcAft>
                <a:spcPts val="0"/>
              </a:spcAft>
              <a:buClr>
                <a:schemeClr val="dk1"/>
              </a:buClr>
              <a:buSzPts val="3000"/>
              <a:buFont typeface="Roboto"/>
              <a:buChar char="○"/>
            </a:pPr>
            <a:r>
              <a:rPr lang="en-US" sz="3000">
                <a:solidFill>
                  <a:schemeClr val="dk1"/>
                </a:solidFill>
                <a:latin typeface="Poppins"/>
                <a:ea typeface="Poppins"/>
                <a:cs typeface="Poppins"/>
                <a:sym typeface="Poppins"/>
              </a:rPr>
              <a:t>Set the visual timer for </a:t>
            </a:r>
            <a:r>
              <a:rPr b="1" lang="en-US" sz="3000">
                <a:solidFill>
                  <a:schemeClr val="dk1"/>
                </a:solidFill>
                <a:latin typeface="Poppins"/>
                <a:ea typeface="Poppins"/>
                <a:cs typeface="Poppins"/>
                <a:sym typeface="Poppins"/>
              </a:rPr>
              <a:t>2:00</a:t>
            </a:r>
            <a:r>
              <a:rPr lang="en-US" sz="3000">
                <a:solidFill>
                  <a:schemeClr val="dk1"/>
                </a:solidFill>
                <a:latin typeface="Poppins"/>
                <a:ea typeface="Poppins"/>
                <a:cs typeface="Poppins"/>
                <a:sym typeface="Poppins"/>
              </a:rPr>
              <a:t>.</a:t>
            </a:r>
            <a:endParaRPr sz="3000">
              <a:solidFill>
                <a:schemeClr val="dk1"/>
              </a:solidFill>
              <a:latin typeface="Poppins"/>
              <a:ea typeface="Poppins"/>
              <a:cs typeface="Poppins"/>
              <a:sym typeface="Poppins"/>
            </a:endParaRPr>
          </a:p>
          <a:p>
            <a:pPr indent="-419100" lvl="1" marL="914400" rtl="0" algn="l">
              <a:lnSpc>
                <a:spcPct val="150000"/>
              </a:lnSpc>
              <a:spcBef>
                <a:spcPts val="0"/>
              </a:spcBef>
              <a:spcAft>
                <a:spcPts val="0"/>
              </a:spcAft>
              <a:buClr>
                <a:schemeClr val="dk1"/>
              </a:buClr>
              <a:buSzPts val="3000"/>
              <a:buFont typeface="Poppins"/>
              <a:buChar char="○"/>
            </a:pPr>
            <a:r>
              <a:rPr lang="en-US" sz="3000">
                <a:solidFill>
                  <a:schemeClr val="dk1"/>
                </a:solidFill>
                <a:latin typeface="Poppins"/>
                <a:ea typeface="Poppins"/>
                <a:cs typeface="Poppins"/>
                <a:sym typeface="Poppins"/>
              </a:rPr>
              <a:t>Remind them: </a:t>
            </a:r>
            <a:r>
              <a:rPr i="1" lang="en-US" sz="3000">
                <a:solidFill>
                  <a:schemeClr val="dk1"/>
                </a:solidFill>
                <a:latin typeface="Poppins"/>
                <a:ea typeface="Poppins"/>
                <a:cs typeface="Poppins"/>
                <a:sym typeface="Poppins"/>
              </a:rPr>
              <a:t>"No fake breaks. If you get stuck, don't stop writing—just look at what you already did and think of the next small piece."</a:t>
            </a:r>
            <a:endParaRPr i="1" sz="3000">
              <a:solidFill>
                <a:schemeClr val="dk1"/>
              </a:solidFill>
              <a:latin typeface="Poppins"/>
              <a:ea typeface="Poppins"/>
              <a:cs typeface="Poppins"/>
              <a:sym typeface="Poppins"/>
            </a:endParaRPr>
          </a:p>
          <a:p>
            <a:pPr indent="-419100" lvl="1" marL="914400" rtl="0" algn="l">
              <a:lnSpc>
                <a:spcPct val="150000"/>
              </a:lnSpc>
              <a:spcBef>
                <a:spcPts val="0"/>
              </a:spcBef>
              <a:spcAft>
                <a:spcPts val="0"/>
              </a:spcAft>
              <a:buClr>
                <a:schemeClr val="dk1"/>
              </a:buClr>
              <a:buSzPts val="3000"/>
              <a:buFont typeface="Roboto"/>
              <a:buChar char="○"/>
            </a:pPr>
            <a:r>
              <a:rPr lang="en-US" sz="3000">
                <a:solidFill>
                  <a:schemeClr val="dk1"/>
                </a:solidFill>
                <a:latin typeface="Poppins"/>
                <a:ea typeface="Poppins"/>
                <a:cs typeface="Poppins"/>
                <a:sym typeface="Poppins"/>
              </a:rPr>
              <a:t>I will c</a:t>
            </a:r>
            <a:r>
              <a:rPr lang="en-US" sz="3000">
                <a:solidFill>
                  <a:schemeClr val="dk1"/>
                </a:solidFill>
                <a:latin typeface="Poppins"/>
                <a:ea typeface="Poppins"/>
                <a:cs typeface="Poppins"/>
                <a:sym typeface="Poppins"/>
              </a:rPr>
              <a:t>all out, </a:t>
            </a:r>
            <a:r>
              <a:rPr b="1" lang="en-US" sz="3000">
                <a:solidFill>
                  <a:schemeClr val="dk1"/>
                </a:solidFill>
                <a:latin typeface="Poppins"/>
                <a:ea typeface="Poppins"/>
                <a:cs typeface="Poppins"/>
                <a:sym typeface="Poppins"/>
              </a:rPr>
              <a:t>"Stamina Check"</a:t>
            </a:r>
            <a:r>
              <a:rPr lang="en-US" sz="3000">
                <a:solidFill>
                  <a:schemeClr val="dk1"/>
                </a:solidFill>
                <a:latin typeface="Poppins"/>
                <a:ea typeface="Poppins"/>
                <a:cs typeface="Poppins"/>
                <a:sym typeface="Poppins"/>
              </a:rPr>
              <a:t> at the 1-minute mark: </a:t>
            </a:r>
            <a:r>
              <a:rPr i="1" lang="en-US" sz="3000">
                <a:solidFill>
                  <a:schemeClr val="dk1"/>
                </a:solidFill>
                <a:latin typeface="Poppins"/>
                <a:ea typeface="Poppins"/>
                <a:cs typeface="Poppins"/>
                <a:sym typeface="Poppins"/>
              </a:rPr>
              <a:t>"You are halfway there. Your brain might feel tired. But, power up your positive self-talk right now and keep your pencil moving!"</a:t>
            </a:r>
            <a:endParaRPr i="1" sz="3000">
              <a:solidFill>
                <a:schemeClr val="dk1"/>
              </a:solidFill>
              <a:latin typeface="Poppins"/>
              <a:ea typeface="Poppins"/>
              <a:cs typeface="Poppins"/>
              <a:sym typeface="Poppins"/>
            </a:endParaRPr>
          </a:p>
          <a:p>
            <a:pPr indent="0" lvl="0" marL="457200" rtl="0" algn="l">
              <a:lnSpc>
                <a:spcPct val="115000"/>
              </a:lnSpc>
              <a:spcBef>
                <a:spcPts val="4200"/>
              </a:spcBef>
              <a:spcAft>
                <a:spcPts val="0"/>
              </a:spcAft>
              <a:buNone/>
            </a:pPr>
            <a:r>
              <a:t/>
            </a:r>
            <a:endParaRPr b="1" sz="3000">
              <a:solidFill>
                <a:schemeClr val="dk1"/>
              </a:solidFill>
              <a:latin typeface="Poppins"/>
              <a:ea typeface="Poppins"/>
              <a:cs typeface="Poppins"/>
              <a:sym typeface="Poppins"/>
            </a:endParaRPr>
          </a:p>
          <a:p>
            <a:pPr indent="0" lvl="0" marL="0" marR="0" rtl="0" algn="l">
              <a:lnSpc>
                <a:spcPct val="126000"/>
              </a:lnSpc>
              <a:spcBef>
                <a:spcPts val="2100"/>
              </a:spcBef>
              <a:spcAft>
                <a:spcPts val="0"/>
              </a:spcAft>
              <a:buNone/>
            </a:pPr>
            <a:r>
              <a:t/>
            </a:r>
            <a:endParaRPr sz="3000">
              <a:latin typeface="Poppins"/>
              <a:ea typeface="Poppins"/>
              <a:cs typeface="Poppins"/>
              <a:sym typeface="Poppins"/>
            </a:endParaRPr>
          </a:p>
        </p:txBody>
      </p:sp>
      <p:sp>
        <p:nvSpPr>
          <p:cNvPr id="389" name="Google Shape;389;p40"/>
          <p:cNvSpPr txBox="1"/>
          <p:nvPr/>
        </p:nvSpPr>
        <p:spPr>
          <a:xfrm rot="-128726">
            <a:off x="1588760" y="791161"/>
            <a:ext cx="10954679" cy="1108373"/>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lang="en-US" sz="7200">
                <a:latin typeface="Poppins"/>
                <a:ea typeface="Poppins"/>
                <a:cs typeface="Poppins"/>
                <a:sym typeface="Poppins"/>
              </a:rPr>
              <a:t>Activity</a:t>
            </a:r>
            <a:endParaRPr sz="7200">
              <a:latin typeface="Poppins"/>
              <a:ea typeface="Poppins"/>
              <a:cs typeface="Poppins"/>
              <a:sym typeface="Poppi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393" name="Shape 393"/>
        <p:cNvGrpSpPr/>
        <p:nvPr/>
      </p:nvGrpSpPr>
      <p:grpSpPr>
        <a:xfrm>
          <a:off x="0" y="0"/>
          <a:ext cx="0" cy="0"/>
          <a:chOff x="0" y="0"/>
          <a:chExt cx="0" cy="0"/>
        </a:xfrm>
      </p:grpSpPr>
      <p:sp>
        <p:nvSpPr>
          <p:cNvPr id="394" name="Google Shape;394;p41"/>
          <p:cNvSpPr/>
          <p:nvPr/>
        </p:nvSpPr>
        <p:spPr>
          <a:xfrm rot="-103101">
            <a:off x="1072688" y="-308207"/>
            <a:ext cx="16152047" cy="10830385"/>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395" name="Google Shape;395;p41"/>
          <p:cNvSpPr txBox="1"/>
          <p:nvPr/>
        </p:nvSpPr>
        <p:spPr>
          <a:xfrm rot="-132542">
            <a:off x="1864387" y="1302821"/>
            <a:ext cx="14904576" cy="9595607"/>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800"/>
              </a:spcBef>
              <a:spcAft>
                <a:spcPts val="0"/>
              </a:spcAft>
              <a:buNone/>
            </a:pPr>
            <a:r>
              <a:rPr b="1" lang="en-US" sz="3600">
                <a:solidFill>
                  <a:schemeClr val="dk1"/>
                </a:solidFill>
                <a:latin typeface="Poppins"/>
                <a:ea typeface="Poppins"/>
                <a:cs typeface="Poppins"/>
                <a:sym typeface="Poppins"/>
              </a:rPr>
              <a:t>How to Play</a:t>
            </a:r>
            <a:r>
              <a:rPr lang="en-US" sz="3000">
                <a:solidFill>
                  <a:schemeClr val="dk1"/>
                </a:solidFill>
                <a:latin typeface="Poppins"/>
                <a:ea typeface="Poppins"/>
                <a:cs typeface="Poppins"/>
                <a:sym typeface="Poppins"/>
              </a:rPr>
              <a:t> (5 Minutes Total)</a:t>
            </a:r>
            <a:endParaRPr i="1" sz="3000">
              <a:solidFill>
                <a:schemeClr val="dk1"/>
              </a:solidFill>
              <a:latin typeface="Poppins"/>
              <a:ea typeface="Poppins"/>
              <a:cs typeface="Poppins"/>
              <a:sym typeface="Poppins"/>
            </a:endParaRPr>
          </a:p>
          <a:p>
            <a:pPr indent="0" lvl="0" marL="0" rtl="0" algn="l">
              <a:lnSpc>
                <a:spcPct val="115000"/>
              </a:lnSpc>
              <a:spcBef>
                <a:spcPts val="2700"/>
              </a:spcBef>
              <a:spcAft>
                <a:spcPts val="0"/>
              </a:spcAft>
              <a:buNone/>
            </a:pPr>
            <a:r>
              <a:rPr b="1" lang="en-US" sz="3000">
                <a:solidFill>
                  <a:schemeClr val="dk1"/>
                </a:solidFill>
                <a:latin typeface="Poppins"/>
                <a:ea typeface="Poppins"/>
                <a:cs typeface="Poppins"/>
                <a:sym typeface="Poppins"/>
              </a:rPr>
              <a:t>Minute 5: The Dopamine Explosion &amp; Debrief</a:t>
            </a:r>
            <a:endParaRPr b="1" sz="3000">
              <a:solidFill>
                <a:schemeClr val="dk1"/>
              </a:solidFill>
              <a:latin typeface="Poppins"/>
              <a:ea typeface="Poppins"/>
              <a:cs typeface="Poppins"/>
              <a:sym typeface="Poppins"/>
            </a:endParaRPr>
          </a:p>
          <a:p>
            <a:pPr indent="0" lvl="0" marL="914400" rtl="0" algn="l">
              <a:lnSpc>
                <a:spcPct val="150000"/>
              </a:lnSpc>
              <a:spcBef>
                <a:spcPts val="3600"/>
              </a:spcBef>
              <a:spcAft>
                <a:spcPts val="0"/>
              </a:spcAft>
              <a:buNone/>
            </a:pPr>
            <a:r>
              <a:rPr lang="en-US" sz="3000">
                <a:solidFill>
                  <a:schemeClr val="dk1"/>
                </a:solidFill>
                <a:latin typeface="Poppins"/>
                <a:ea typeface="Poppins"/>
                <a:cs typeface="Poppins"/>
                <a:sym typeface="Poppins"/>
              </a:rPr>
              <a:t>When the buzzer sounds, have everyone stand up, jump up, and shout, </a:t>
            </a:r>
            <a:r>
              <a:rPr b="1" lang="en-US" sz="3000">
                <a:solidFill>
                  <a:schemeClr val="dk1"/>
                </a:solidFill>
                <a:latin typeface="Poppins"/>
                <a:ea typeface="Poppins"/>
                <a:cs typeface="Poppins"/>
                <a:sym typeface="Poppins"/>
              </a:rPr>
              <a:t>"STAGE TWO CLEAR!"</a:t>
            </a:r>
            <a:endParaRPr b="1" sz="3000">
              <a:solidFill>
                <a:schemeClr val="dk1"/>
              </a:solidFill>
              <a:latin typeface="Poppins"/>
              <a:ea typeface="Poppins"/>
              <a:cs typeface="Poppins"/>
              <a:sym typeface="Poppins"/>
            </a:endParaRPr>
          </a:p>
          <a:p>
            <a:pPr indent="0" lvl="0" marL="0" rtl="0" algn="l">
              <a:lnSpc>
                <a:spcPct val="150000"/>
              </a:lnSpc>
              <a:spcBef>
                <a:spcPts val="4200"/>
              </a:spcBef>
              <a:spcAft>
                <a:spcPts val="0"/>
              </a:spcAft>
              <a:buNone/>
            </a:pPr>
            <a:r>
              <a:rPr b="1" lang="en-US" sz="3000">
                <a:solidFill>
                  <a:schemeClr val="dk1"/>
                </a:solidFill>
                <a:latin typeface="Poppins"/>
                <a:ea typeface="Poppins"/>
                <a:cs typeface="Poppins"/>
                <a:sym typeface="Poppins"/>
              </a:rPr>
              <a:t>Quick Reflective Share:</a:t>
            </a:r>
            <a:r>
              <a:rPr lang="en-US" sz="3000">
                <a:solidFill>
                  <a:schemeClr val="dk1"/>
                </a:solidFill>
                <a:latin typeface="Poppins"/>
                <a:ea typeface="Poppins"/>
                <a:cs typeface="Poppins"/>
                <a:sym typeface="Poppins"/>
              </a:rPr>
              <a:t> </a:t>
            </a:r>
            <a:r>
              <a:rPr i="1" lang="en-US" sz="3000">
                <a:solidFill>
                  <a:schemeClr val="dk1"/>
                </a:solidFill>
                <a:latin typeface="Poppins"/>
                <a:ea typeface="Poppins"/>
                <a:cs typeface="Poppins"/>
                <a:sym typeface="Poppins"/>
              </a:rPr>
              <a:t>"Put your hand on your head if your brain tried to quit around the middle of the timer. What secret power-up words did you tell yourself to make your hands keep working?"</a:t>
            </a:r>
            <a:endParaRPr i="1" sz="3000">
              <a:solidFill>
                <a:schemeClr val="dk1"/>
              </a:solidFill>
              <a:latin typeface="Poppins"/>
              <a:ea typeface="Poppins"/>
              <a:cs typeface="Poppins"/>
              <a:sym typeface="Poppins"/>
            </a:endParaRPr>
          </a:p>
          <a:p>
            <a:pPr indent="0" lvl="0" marL="0" rtl="0" algn="l">
              <a:lnSpc>
                <a:spcPct val="150000"/>
              </a:lnSpc>
              <a:spcBef>
                <a:spcPts val="4200"/>
              </a:spcBef>
              <a:spcAft>
                <a:spcPts val="0"/>
              </a:spcAft>
              <a:buNone/>
            </a:pPr>
            <a:r>
              <a:rPr b="1" lang="en-US" sz="3000">
                <a:solidFill>
                  <a:schemeClr val="dk1"/>
                </a:solidFill>
                <a:latin typeface="Poppins"/>
                <a:ea typeface="Poppins"/>
                <a:cs typeface="Poppins"/>
                <a:sym typeface="Poppins"/>
              </a:rPr>
              <a:t>The Takeaway:</a:t>
            </a:r>
            <a:r>
              <a:rPr lang="en-US" sz="3000">
                <a:solidFill>
                  <a:schemeClr val="dk1"/>
                </a:solidFill>
                <a:latin typeface="Poppins"/>
                <a:ea typeface="Poppins"/>
                <a:cs typeface="Poppins"/>
                <a:sym typeface="Poppins"/>
              </a:rPr>
              <a:t> </a:t>
            </a:r>
            <a:r>
              <a:rPr i="1" lang="en-US" sz="3000">
                <a:solidFill>
                  <a:schemeClr val="dk1"/>
                </a:solidFill>
                <a:latin typeface="Poppins"/>
                <a:ea typeface="Poppins"/>
                <a:cs typeface="Poppins"/>
                <a:sym typeface="Poppins"/>
              </a:rPr>
              <a:t>"Look at that! Your stamina just doubled in 24 hours. Keep that same 2-minute power ready for our math/reading/writing lessons later today."</a:t>
            </a:r>
            <a:endParaRPr sz="3000">
              <a:solidFill>
                <a:schemeClr val="dk1"/>
              </a:solidFill>
              <a:latin typeface="Poppins"/>
              <a:ea typeface="Poppins"/>
              <a:cs typeface="Poppins"/>
              <a:sym typeface="Poppins"/>
            </a:endParaRPr>
          </a:p>
          <a:p>
            <a:pPr indent="0" lvl="0" marL="0" marR="0" rtl="0" algn="l">
              <a:lnSpc>
                <a:spcPct val="126000"/>
              </a:lnSpc>
              <a:spcBef>
                <a:spcPts val="4200"/>
              </a:spcBef>
              <a:spcAft>
                <a:spcPts val="0"/>
              </a:spcAft>
              <a:buNone/>
            </a:pPr>
            <a:r>
              <a:t/>
            </a:r>
            <a:endParaRPr sz="3000">
              <a:latin typeface="Poppins"/>
              <a:ea typeface="Poppins"/>
              <a:cs typeface="Poppins"/>
              <a:sym typeface="Poppins"/>
            </a:endParaRPr>
          </a:p>
        </p:txBody>
      </p:sp>
      <p:sp>
        <p:nvSpPr>
          <p:cNvPr id="396" name="Google Shape;396;p41"/>
          <p:cNvSpPr txBox="1"/>
          <p:nvPr/>
        </p:nvSpPr>
        <p:spPr>
          <a:xfrm rot="-128726">
            <a:off x="1537435" y="204661"/>
            <a:ext cx="10954679" cy="1108373"/>
          </a:xfrm>
          <a:prstGeom prst="rect">
            <a:avLst/>
          </a:prstGeom>
          <a:noFill/>
          <a:ln>
            <a:noFill/>
          </a:ln>
        </p:spPr>
        <p:txBody>
          <a:bodyPr anchorCtr="0" anchor="t" bIns="0" lIns="0" spcFirstLastPara="1" rIns="0" wrap="square" tIns="0">
            <a:spAutoFit/>
          </a:bodyPr>
          <a:lstStyle/>
          <a:p>
            <a:pPr indent="0" lvl="0" marL="0" marR="0" rtl="0" algn="l">
              <a:lnSpc>
                <a:spcPct val="139979"/>
              </a:lnSpc>
              <a:spcBef>
                <a:spcPts val="0"/>
              </a:spcBef>
              <a:spcAft>
                <a:spcPts val="0"/>
              </a:spcAft>
              <a:buNone/>
            </a:pPr>
            <a:r>
              <a:rPr lang="en-US" sz="7200">
                <a:latin typeface="Poppins"/>
                <a:ea typeface="Poppins"/>
                <a:cs typeface="Poppins"/>
                <a:sym typeface="Poppins"/>
              </a:rPr>
              <a:t>Activity</a:t>
            </a:r>
            <a:endParaRPr sz="7200">
              <a:latin typeface="Poppins"/>
              <a:ea typeface="Poppins"/>
              <a:cs typeface="Poppins"/>
              <a:sym typeface="Poppi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400" name="Shape 400"/>
        <p:cNvGrpSpPr/>
        <p:nvPr/>
      </p:nvGrpSpPr>
      <p:grpSpPr>
        <a:xfrm>
          <a:off x="0" y="0"/>
          <a:ext cx="0" cy="0"/>
          <a:chOff x="0" y="0"/>
          <a:chExt cx="0" cy="0"/>
        </a:xfrm>
      </p:grpSpPr>
      <p:sp>
        <p:nvSpPr>
          <p:cNvPr id="401" name="Google Shape;401;p42"/>
          <p:cNvSpPr/>
          <p:nvPr/>
        </p:nvSpPr>
        <p:spPr>
          <a:xfrm rot="128855">
            <a:off x="1231981" y="-213987"/>
            <a:ext cx="15709412" cy="11357839"/>
          </a:xfrm>
          <a:custGeom>
            <a:rect b="b" l="l" r="r" t="t"/>
            <a:pathLst>
              <a:path extrusionOk="0" h="9419027" w="15698378">
                <a:moveTo>
                  <a:pt x="0" y="0"/>
                </a:moveTo>
                <a:lnTo>
                  <a:pt x="15698377" y="0"/>
                </a:lnTo>
                <a:lnTo>
                  <a:pt x="15698377" y="9419026"/>
                </a:lnTo>
                <a:lnTo>
                  <a:pt x="0" y="9419026"/>
                </a:lnTo>
                <a:lnTo>
                  <a:pt x="0" y="0"/>
                </a:lnTo>
                <a:close/>
              </a:path>
            </a:pathLst>
          </a:custGeom>
          <a:blipFill rotWithShape="1">
            <a:blip r:embed="rId3">
              <a:alphaModFix/>
            </a:blip>
            <a:stretch>
              <a:fillRect b="0" l="0" r="0" t="0"/>
            </a:stretch>
          </a:blipFill>
          <a:ln>
            <a:noFill/>
          </a:ln>
        </p:spPr>
      </p:sp>
      <p:grpSp>
        <p:nvGrpSpPr>
          <p:cNvPr id="402" name="Google Shape;402;p42"/>
          <p:cNvGrpSpPr/>
          <p:nvPr/>
        </p:nvGrpSpPr>
        <p:grpSpPr>
          <a:xfrm rot="-163855">
            <a:off x="7476003" y="3398206"/>
            <a:ext cx="4032478" cy="4683634"/>
            <a:chOff x="0" y="0"/>
            <a:chExt cx="5466080" cy="6348730"/>
          </a:xfrm>
        </p:grpSpPr>
        <p:sp>
          <p:nvSpPr>
            <p:cNvPr id="403" name="Google Shape;403;p4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9004" l="-115796" r="-117459" t="-627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7" name="Google Shape;407;p42"/>
          <p:cNvGrpSpPr/>
          <p:nvPr/>
        </p:nvGrpSpPr>
        <p:grpSpPr>
          <a:xfrm rot="479477">
            <a:off x="11923929" y="4665550"/>
            <a:ext cx="4032478" cy="4683634"/>
            <a:chOff x="0" y="0"/>
            <a:chExt cx="5466080" cy="6348730"/>
          </a:xfrm>
        </p:grpSpPr>
        <p:sp>
          <p:nvSpPr>
            <p:cNvPr id="408" name="Google Shape;408;p4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9004" l="-115796" r="-117459" t="-627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2" name="Google Shape;412;p42"/>
          <p:cNvSpPr txBox="1"/>
          <p:nvPr/>
        </p:nvSpPr>
        <p:spPr>
          <a:xfrm rot="137205">
            <a:off x="2230202" y="347033"/>
            <a:ext cx="8909595"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grpSp>
        <p:nvGrpSpPr>
          <p:cNvPr id="413" name="Google Shape;413;p42"/>
          <p:cNvGrpSpPr/>
          <p:nvPr/>
        </p:nvGrpSpPr>
        <p:grpSpPr>
          <a:xfrm rot="-163855">
            <a:off x="2929630" y="4501393"/>
            <a:ext cx="4032478" cy="4683634"/>
            <a:chOff x="0" y="0"/>
            <a:chExt cx="5466080" cy="6348730"/>
          </a:xfrm>
        </p:grpSpPr>
        <p:sp>
          <p:nvSpPr>
            <p:cNvPr id="414" name="Google Shape;414;p4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9004" l="-115796" r="-117459" t="-627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8" name="Google Shape;418;p42"/>
          <p:cNvSpPr txBox="1"/>
          <p:nvPr/>
        </p:nvSpPr>
        <p:spPr>
          <a:xfrm rot="485708">
            <a:off x="11885639" y="8649419"/>
            <a:ext cx="3892284" cy="914247"/>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a:t>
            </a:r>
            <a:r>
              <a:rPr lang="en-US" sz="3300"/>
              <a:t>Thompson and Qualls</a:t>
            </a:r>
            <a:endParaRPr/>
          </a:p>
        </p:txBody>
      </p:sp>
      <p:sp>
        <p:nvSpPr>
          <p:cNvPr id="419" name="Google Shape;419;p42"/>
          <p:cNvSpPr txBox="1"/>
          <p:nvPr/>
        </p:nvSpPr>
        <p:spPr>
          <a:xfrm rot="-158317">
            <a:off x="7849784" y="7403426"/>
            <a:ext cx="3290889" cy="44327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a:t>
            </a:r>
            <a:r>
              <a:rPr lang="en-US" sz="3200"/>
              <a:t>Andrea Beaty</a:t>
            </a:r>
            <a:endParaRPr/>
          </a:p>
        </p:txBody>
      </p:sp>
      <p:sp>
        <p:nvSpPr>
          <p:cNvPr id="420" name="Google Shape;420;p42"/>
          <p:cNvSpPr txBox="1"/>
          <p:nvPr/>
        </p:nvSpPr>
        <p:spPr>
          <a:xfrm rot="-158212">
            <a:off x="3362109" y="8631278"/>
            <a:ext cx="3162649" cy="44327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lang="en-US" sz="3200"/>
              <a:t>by Gaia Cornwall</a:t>
            </a:r>
            <a:endParaRPr/>
          </a:p>
        </p:txBody>
      </p:sp>
      <p:pic>
        <p:nvPicPr>
          <p:cNvPr id="421" name="Google Shape;421;p42"/>
          <p:cNvPicPr preferRelativeResize="0"/>
          <p:nvPr/>
        </p:nvPicPr>
        <p:blipFill>
          <a:blip r:embed="rId5">
            <a:alphaModFix/>
          </a:blip>
          <a:stretch>
            <a:fillRect/>
          </a:stretch>
        </p:blipFill>
        <p:spPr>
          <a:xfrm rot="-155473">
            <a:off x="3038425" y="4646150"/>
            <a:ext cx="3810000" cy="3810000"/>
          </a:xfrm>
          <a:prstGeom prst="rect">
            <a:avLst/>
          </a:prstGeom>
          <a:noFill/>
          <a:ln>
            <a:noFill/>
          </a:ln>
        </p:spPr>
      </p:pic>
      <p:pic>
        <p:nvPicPr>
          <p:cNvPr id="422" name="Google Shape;422;p42"/>
          <p:cNvPicPr preferRelativeResize="0"/>
          <p:nvPr/>
        </p:nvPicPr>
        <p:blipFill rotWithShape="1">
          <a:blip r:embed="rId6">
            <a:alphaModFix/>
          </a:blip>
          <a:srcRect b="0" l="0" r="0" t="16507"/>
          <a:stretch/>
        </p:blipFill>
        <p:spPr>
          <a:xfrm rot="-169112">
            <a:off x="7600761" y="3507647"/>
            <a:ext cx="3686928" cy="3639931"/>
          </a:xfrm>
          <a:prstGeom prst="rect">
            <a:avLst/>
          </a:prstGeom>
          <a:noFill/>
          <a:ln>
            <a:noFill/>
          </a:ln>
        </p:spPr>
      </p:pic>
      <p:pic>
        <p:nvPicPr>
          <p:cNvPr id="423" name="Google Shape;423;p42"/>
          <p:cNvPicPr preferRelativeResize="0"/>
          <p:nvPr/>
        </p:nvPicPr>
        <p:blipFill rotWithShape="1">
          <a:blip r:embed="rId7">
            <a:alphaModFix/>
          </a:blip>
          <a:srcRect b="5324" l="9225" r="15773" t="12634"/>
          <a:stretch/>
        </p:blipFill>
        <p:spPr>
          <a:xfrm rot="454580">
            <a:off x="12142500" y="4689963"/>
            <a:ext cx="3664077" cy="37223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427" name="Shape 427"/>
        <p:cNvGrpSpPr/>
        <p:nvPr/>
      </p:nvGrpSpPr>
      <p:grpSpPr>
        <a:xfrm>
          <a:off x="0" y="0"/>
          <a:ext cx="0" cy="0"/>
          <a:chOff x="0" y="0"/>
          <a:chExt cx="0" cy="0"/>
        </a:xfrm>
      </p:grpSpPr>
      <p:sp>
        <p:nvSpPr>
          <p:cNvPr id="428" name="Google Shape;428;p43"/>
          <p:cNvSpPr/>
          <p:nvPr/>
        </p:nvSpPr>
        <p:spPr>
          <a:xfrm rot="-105469">
            <a:off x="1581517" y="742772"/>
            <a:ext cx="14830321" cy="8898193"/>
          </a:xfrm>
          <a:custGeom>
            <a:rect b="b" l="l" r="r" t="t"/>
            <a:pathLst>
              <a:path extrusionOk="0" h="8898193" w="14830321">
                <a:moveTo>
                  <a:pt x="0" y="0"/>
                </a:moveTo>
                <a:lnTo>
                  <a:pt x="14830322" y="0"/>
                </a:lnTo>
                <a:lnTo>
                  <a:pt x="14830322" y="8898193"/>
                </a:lnTo>
                <a:lnTo>
                  <a:pt x="0" y="8898193"/>
                </a:lnTo>
                <a:lnTo>
                  <a:pt x="0" y="0"/>
                </a:lnTo>
                <a:close/>
              </a:path>
            </a:pathLst>
          </a:custGeom>
          <a:blipFill rotWithShape="1">
            <a:blip r:embed="rId3">
              <a:alphaModFix/>
            </a:blip>
            <a:stretch>
              <a:fillRect b="0" l="0" r="0" t="0"/>
            </a:stretch>
          </a:blipFill>
          <a:ln>
            <a:noFill/>
          </a:ln>
        </p:spPr>
      </p:sp>
      <p:sp>
        <p:nvSpPr>
          <p:cNvPr id="429" name="Google Shape;429;p43"/>
          <p:cNvSpPr txBox="1"/>
          <p:nvPr/>
        </p:nvSpPr>
        <p:spPr>
          <a:xfrm rot="-114638">
            <a:off x="2945144" y="5402982"/>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Five</a:t>
            </a:r>
            <a:endParaRPr/>
          </a:p>
        </p:txBody>
      </p:sp>
      <p:sp>
        <p:nvSpPr>
          <p:cNvPr id="430" name="Google Shape;430;p43"/>
          <p:cNvSpPr txBox="1"/>
          <p:nvPr/>
        </p:nvSpPr>
        <p:spPr>
          <a:xfrm>
            <a:off x="149420" y="9606633"/>
            <a:ext cx="4219479" cy="471772"/>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©2025 Pencil Box Solutions</a:t>
            </a:r>
            <a:endParaRPr/>
          </a:p>
        </p:txBody>
      </p:sp>
      <p:grpSp>
        <p:nvGrpSpPr>
          <p:cNvPr id="431" name="Google Shape;431;p43"/>
          <p:cNvGrpSpPr/>
          <p:nvPr/>
        </p:nvGrpSpPr>
        <p:grpSpPr>
          <a:xfrm>
            <a:off x="4843997" y="3858795"/>
            <a:ext cx="8305362" cy="1604868"/>
            <a:chOff x="0" y="0"/>
            <a:chExt cx="11073817" cy="2139824"/>
          </a:xfrm>
        </p:grpSpPr>
        <p:grpSp>
          <p:nvGrpSpPr>
            <p:cNvPr id="432" name="Google Shape;432;p43"/>
            <p:cNvGrpSpPr/>
            <p:nvPr/>
          </p:nvGrpSpPr>
          <p:grpSpPr>
            <a:xfrm rot="-102414">
              <a:off x="24544" y="163793"/>
              <a:ext cx="11024728" cy="1812239"/>
              <a:chOff x="0" y="0"/>
              <a:chExt cx="11797642" cy="1939290"/>
            </a:xfrm>
          </p:grpSpPr>
          <p:sp>
            <p:nvSpPr>
              <p:cNvPr id="433" name="Google Shape;433;p43"/>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3"/>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5" name="Google Shape;435;p43"/>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Six</a:t>
              </a:r>
              <a:endParaRPr/>
            </a:p>
          </p:txBody>
        </p:sp>
      </p:grpSp>
      <p:pic>
        <p:nvPicPr>
          <p:cNvPr id="436" name="Google Shape;436;p43"/>
          <p:cNvPicPr preferRelativeResize="0"/>
          <p:nvPr/>
        </p:nvPicPr>
        <p:blipFill>
          <a:blip r:embed="rId4">
            <a:alphaModFix/>
          </a:blip>
          <a:stretch>
            <a:fillRect/>
          </a:stretch>
        </p:blipFill>
        <p:spPr>
          <a:xfrm>
            <a:off x="11621850" y="1736325"/>
            <a:ext cx="6407075" cy="64070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440" name="Shape 440"/>
        <p:cNvGrpSpPr/>
        <p:nvPr/>
      </p:nvGrpSpPr>
      <p:grpSpPr>
        <a:xfrm>
          <a:off x="0" y="0"/>
          <a:ext cx="0" cy="0"/>
          <a:chOff x="0" y="0"/>
          <a:chExt cx="0" cy="0"/>
        </a:xfrm>
      </p:grpSpPr>
      <p:sp>
        <p:nvSpPr>
          <p:cNvPr id="441" name="Google Shape;441;p44"/>
          <p:cNvSpPr/>
          <p:nvPr/>
        </p:nvSpPr>
        <p:spPr>
          <a:xfrm>
            <a:off x="1665975" y="-136425"/>
            <a:ext cx="14357358" cy="10294226"/>
          </a:xfrm>
          <a:custGeom>
            <a:rect b="b" l="l" r="r" t="t"/>
            <a:pathLst>
              <a:path extrusionOk="0" h="8614415" w="14357358">
                <a:moveTo>
                  <a:pt x="0" y="0"/>
                </a:moveTo>
                <a:lnTo>
                  <a:pt x="14357359" y="0"/>
                </a:lnTo>
                <a:lnTo>
                  <a:pt x="14357359" y="8614415"/>
                </a:lnTo>
                <a:lnTo>
                  <a:pt x="0" y="8614415"/>
                </a:lnTo>
                <a:lnTo>
                  <a:pt x="0" y="0"/>
                </a:lnTo>
                <a:close/>
              </a:path>
            </a:pathLst>
          </a:custGeom>
          <a:blipFill rotWithShape="1">
            <a:blip r:embed="rId3">
              <a:alphaModFix/>
            </a:blip>
            <a:stretch>
              <a:fillRect b="0" l="0" r="0" t="0"/>
            </a:stretch>
          </a:blipFill>
          <a:ln>
            <a:noFill/>
          </a:ln>
        </p:spPr>
      </p:sp>
      <p:sp>
        <p:nvSpPr>
          <p:cNvPr id="442" name="Google Shape;442;p44"/>
          <p:cNvSpPr txBox="1"/>
          <p:nvPr/>
        </p:nvSpPr>
        <p:spPr>
          <a:xfrm>
            <a:off x="5680481" y="263761"/>
            <a:ext cx="6202500" cy="9849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i="0" lang="en-US" sz="6399" u="none" cap="none" strike="noStrike">
                <a:solidFill>
                  <a:srgbClr val="000000"/>
                </a:solidFill>
                <a:latin typeface="Poppins"/>
                <a:ea typeface="Poppins"/>
                <a:cs typeface="Poppins"/>
                <a:sym typeface="Poppins"/>
              </a:rPr>
              <a:t>Day Five</a:t>
            </a:r>
            <a:endParaRPr>
              <a:latin typeface="Poppins"/>
              <a:ea typeface="Poppins"/>
              <a:cs typeface="Poppins"/>
              <a:sym typeface="Poppins"/>
            </a:endParaRPr>
          </a:p>
        </p:txBody>
      </p:sp>
      <p:sp>
        <p:nvSpPr>
          <p:cNvPr id="443" name="Google Shape;443;p44"/>
          <p:cNvSpPr txBox="1"/>
          <p:nvPr/>
        </p:nvSpPr>
        <p:spPr>
          <a:xfrm>
            <a:off x="2677175" y="1248650"/>
            <a:ext cx="12209100" cy="8792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4200" u="none" cap="none" strike="noStrike">
                <a:solidFill>
                  <a:srgbClr val="000000"/>
                </a:solidFill>
                <a:latin typeface="Patrick Hand"/>
                <a:ea typeface="Patrick Hand"/>
                <a:cs typeface="Patrick Hand"/>
                <a:sym typeface="Patrick Hand"/>
              </a:rPr>
              <a:t>Today we are going to </a:t>
            </a:r>
            <a:r>
              <a:rPr lang="en-US" sz="4200">
                <a:latin typeface="Patrick Hand"/>
                <a:ea typeface="Patrick Hand"/>
                <a:cs typeface="Patrick Hand"/>
                <a:sym typeface="Patrick Hand"/>
              </a:rPr>
              <a:t>look back at all the different skills we have learned about over the last several weeks.</a:t>
            </a:r>
            <a:endParaRPr sz="4200">
              <a:latin typeface="Patrick Hand"/>
              <a:ea typeface="Patrick Hand"/>
              <a:cs typeface="Patrick Hand"/>
              <a:sym typeface="Patrick Hand"/>
            </a:endParaRPr>
          </a:p>
          <a:p>
            <a:pPr indent="0" lvl="0" marL="0" marR="0" rtl="0" algn="l">
              <a:lnSpc>
                <a:spcPct val="140000"/>
              </a:lnSpc>
              <a:spcBef>
                <a:spcPts val="0"/>
              </a:spcBef>
              <a:spcAft>
                <a:spcPts val="0"/>
              </a:spcAft>
              <a:buNone/>
            </a:pPr>
            <a:r>
              <a:rPr lang="en-US" sz="4200">
                <a:latin typeface="Patrick Hand"/>
                <a:ea typeface="Patrick Hand"/>
                <a:cs typeface="Patrick Hand"/>
                <a:sym typeface="Patrick Hand"/>
              </a:rPr>
              <a:t>We’ve worked hard and now we get to put into practice all that we’ve learned. </a:t>
            </a:r>
            <a:endParaRPr sz="4200">
              <a:latin typeface="Patrick Hand"/>
              <a:ea typeface="Patrick Hand"/>
              <a:cs typeface="Patrick Hand"/>
              <a:sym typeface="Patrick Hand"/>
            </a:endParaRPr>
          </a:p>
          <a:p>
            <a:pPr indent="0" lvl="0" marL="0" marR="0" rtl="0" algn="l">
              <a:lnSpc>
                <a:spcPct val="140000"/>
              </a:lnSpc>
              <a:spcBef>
                <a:spcPts val="0"/>
              </a:spcBef>
              <a:spcAft>
                <a:spcPts val="0"/>
              </a:spcAft>
              <a:buNone/>
            </a:pPr>
            <a:r>
              <a:rPr lang="en-US" sz="4200">
                <a:latin typeface="Patrick Hand"/>
                <a:ea typeface="Patrick Hand"/>
                <a:cs typeface="Patrick Hand"/>
                <a:sym typeface="Patrick Hand"/>
              </a:rPr>
              <a:t>Will we mess up? You bet.</a:t>
            </a:r>
            <a:endParaRPr sz="4200">
              <a:latin typeface="Patrick Hand"/>
              <a:ea typeface="Patrick Hand"/>
              <a:cs typeface="Patrick Hand"/>
              <a:sym typeface="Patrick Hand"/>
            </a:endParaRPr>
          </a:p>
          <a:p>
            <a:pPr indent="0" lvl="0" marL="0" marR="0" rtl="0" algn="l">
              <a:lnSpc>
                <a:spcPct val="140000"/>
              </a:lnSpc>
              <a:spcBef>
                <a:spcPts val="0"/>
              </a:spcBef>
              <a:spcAft>
                <a:spcPts val="0"/>
              </a:spcAft>
              <a:buNone/>
            </a:pPr>
            <a:r>
              <a:rPr lang="en-US" sz="4200">
                <a:latin typeface="Patrick Hand"/>
                <a:ea typeface="Patrick Hand"/>
                <a:cs typeface="Patrick Hand"/>
                <a:sym typeface="Patrick Hand"/>
              </a:rPr>
              <a:t>Will we get frustrated? For sure, from time to time.</a:t>
            </a:r>
            <a:endParaRPr sz="4200">
              <a:latin typeface="Patrick Hand"/>
              <a:ea typeface="Patrick Hand"/>
              <a:cs typeface="Patrick Hand"/>
              <a:sym typeface="Patrick Hand"/>
            </a:endParaRPr>
          </a:p>
          <a:p>
            <a:pPr indent="0" lvl="0" marL="0" marR="0" rtl="0" algn="l">
              <a:lnSpc>
                <a:spcPct val="140000"/>
              </a:lnSpc>
              <a:spcBef>
                <a:spcPts val="0"/>
              </a:spcBef>
              <a:spcAft>
                <a:spcPts val="0"/>
              </a:spcAft>
              <a:buNone/>
            </a:pPr>
            <a:r>
              <a:rPr lang="en-US" sz="4200">
                <a:latin typeface="Patrick Hand"/>
                <a:ea typeface="Patrick Hand"/>
                <a:cs typeface="Patrick Hand"/>
                <a:sym typeface="Patrick Hand"/>
              </a:rPr>
              <a:t>Will we feel </a:t>
            </a:r>
            <a:r>
              <a:rPr lang="en-US" sz="4200">
                <a:latin typeface="Patrick Hand"/>
                <a:ea typeface="Patrick Hand"/>
                <a:cs typeface="Patrick Hand"/>
                <a:sym typeface="Patrick Hand"/>
              </a:rPr>
              <a:t>hopeful, </a:t>
            </a:r>
            <a:r>
              <a:rPr lang="en-US" sz="4200">
                <a:latin typeface="Patrick Hand"/>
                <a:ea typeface="Patrick Hand"/>
                <a:cs typeface="Patrick Hand"/>
                <a:sym typeface="Patrick Hand"/>
              </a:rPr>
              <a:t>overwhelmed, joyful, hurt, excited, sad, angry, jubilant, anxious or any of the many other feelings that we can have? YES!  But we’ve learned that no emotion is good or bad. It is just a message to our brains. </a:t>
            </a:r>
            <a:endParaRPr sz="4200">
              <a:latin typeface="Patrick Hand"/>
              <a:ea typeface="Patrick Hand"/>
              <a:cs typeface="Patrick Hand"/>
              <a:sym typeface="Patrick Ha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447" name="Shape 447"/>
        <p:cNvGrpSpPr/>
        <p:nvPr/>
      </p:nvGrpSpPr>
      <p:grpSpPr>
        <a:xfrm>
          <a:off x="0" y="0"/>
          <a:ext cx="0" cy="0"/>
          <a:chOff x="0" y="0"/>
          <a:chExt cx="0" cy="0"/>
        </a:xfrm>
      </p:grpSpPr>
      <p:sp>
        <p:nvSpPr>
          <p:cNvPr id="448" name="Google Shape;448;p45"/>
          <p:cNvSpPr/>
          <p:nvPr/>
        </p:nvSpPr>
        <p:spPr>
          <a:xfrm rot="128855">
            <a:off x="1426922" y="-321207"/>
            <a:ext cx="15709412" cy="11051062"/>
          </a:xfrm>
          <a:custGeom>
            <a:rect b="b" l="l" r="r" t="t"/>
            <a:pathLst>
              <a:path extrusionOk="0" h="9419027" w="15698378">
                <a:moveTo>
                  <a:pt x="0" y="0"/>
                </a:moveTo>
                <a:lnTo>
                  <a:pt x="15698377" y="0"/>
                </a:lnTo>
                <a:lnTo>
                  <a:pt x="15698377" y="9419027"/>
                </a:lnTo>
                <a:lnTo>
                  <a:pt x="0" y="9419027"/>
                </a:lnTo>
                <a:lnTo>
                  <a:pt x="0" y="0"/>
                </a:lnTo>
                <a:close/>
              </a:path>
            </a:pathLst>
          </a:custGeom>
          <a:blipFill rotWithShape="1">
            <a:blip r:embed="rId3">
              <a:alphaModFix/>
            </a:blip>
            <a:stretch>
              <a:fillRect b="0" l="0" r="0" t="0"/>
            </a:stretch>
          </a:blipFill>
          <a:ln>
            <a:noFill/>
          </a:ln>
        </p:spPr>
      </p:sp>
      <p:sp>
        <p:nvSpPr>
          <p:cNvPr id="449" name="Google Shape;449;p45"/>
          <p:cNvSpPr txBox="1"/>
          <p:nvPr/>
        </p:nvSpPr>
        <p:spPr>
          <a:xfrm rot="137278">
            <a:off x="2518429" y="775134"/>
            <a:ext cx="13526383" cy="1231283"/>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8000">
                <a:latin typeface="Poppins"/>
                <a:ea typeface="Poppins"/>
                <a:cs typeface="Poppins"/>
                <a:sym typeface="Poppins"/>
              </a:rPr>
              <a:t>What’s in YOUR Pencil Box?</a:t>
            </a:r>
            <a:endParaRPr>
              <a:latin typeface="Poppins"/>
              <a:ea typeface="Poppins"/>
              <a:cs typeface="Poppins"/>
              <a:sym typeface="Poppins"/>
            </a:endParaRPr>
          </a:p>
        </p:txBody>
      </p:sp>
      <p:pic>
        <p:nvPicPr>
          <p:cNvPr id="450" name="Google Shape;450;p45" title="LogoBlackLine.png"/>
          <p:cNvPicPr preferRelativeResize="0"/>
          <p:nvPr/>
        </p:nvPicPr>
        <p:blipFill>
          <a:blip r:embed="rId4">
            <a:alphaModFix/>
          </a:blip>
          <a:stretch>
            <a:fillRect/>
          </a:stretch>
        </p:blipFill>
        <p:spPr>
          <a:xfrm rot="134409">
            <a:off x="4543750" y="2048700"/>
            <a:ext cx="8401049" cy="8077199"/>
          </a:xfrm>
          <a:prstGeom prst="rect">
            <a:avLst/>
          </a:prstGeom>
          <a:noFill/>
          <a:ln>
            <a:noFill/>
          </a:ln>
        </p:spPr>
      </p:pic>
      <p:sp>
        <p:nvSpPr>
          <p:cNvPr id="451" name="Google Shape;451;p45"/>
          <p:cNvSpPr txBox="1"/>
          <p:nvPr/>
        </p:nvSpPr>
        <p:spPr>
          <a:xfrm rot="167183">
            <a:off x="12926709" y="5170675"/>
            <a:ext cx="2653637" cy="2074865"/>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600" u="sng">
                <a:solidFill>
                  <a:schemeClr val="hlink"/>
                </a:solidFill>
                <a:latin typeface="Poppins"/>
                <a:ea typeface="Poppins"/>
                <a:cs typeface="Poppins"/>
                <a:sym typeface="Poppins"/>
                <a:hlinkClick r:id="rId5"/>
              </a:rPr>
              <a:t>Flower Box Breathing</a:t>
            </a:r>
            <a:endParaRPr sz="3600">
              <a:solidFill>
                <a:schemeClr val="dk1"/>
              </a:solidFill>
              <a:latin typeface="Poppins"/>
              <a:ea typeface="Poppins"/>
              <a:cs typeface="Poppins"/>
              <a:sym typeface="Poppins"/>
            </a:endParaRPr>
          </a:p>
          <a:p>
            <a:pPr indent="0" lvl="0" marL="0" rtl="0" algn="l">
              <a:spcBef>
                <a:spcPts val="0"/>
              </a:spcBef>
              <a:spcAft>
                <a:spcPts val="0"/>
              </a:spcAft>
              <a:buNone/>
            </a:pPr>
            <a:r>
              <a:rPr lang="en-US" sz="3600" u="sng">
                <a:solidFill>
                  <a:schemeClr val="hlink"/>
                </a:solidFill>
                <a:latin typeface="Poppins"/>
                <a:ea typeface="Poppins"/>
                <a:cs typeface="Poppins"/>
                <a:sym typeface="Poppins"/>
                <a:hlinkClick r:id="rId6"/>
              </a:rPr>
              <a:t>Warm Up</a:t>
            </a:r>
            <a:endParaRPr sz="3600">
              <a:solidFill>
                <a:schemeClr val="dk1"/>
              </a:solidFill>
              <a:latin typeface="Poppins"/>
              <a:ea typeface="Poppins"/>
              <a:cs typeface="Poppins"/>
              <a:sym typeface="Poppi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455" name="Shape 455"/>
        <p:cNvGrpSpPr/>
        <p:nvPr/>
      </p:nvGrpSpPr>
      <p:grpSpPr>
        <a:xfrm>
          <a:off x="0" y="0"/>
          <a:ext cx="0" cy="0"/>
          <a:chOff x="0" y="0"/>
          <a:chExt cx="0" cy="0"/>
        </a:xfrm>
      </p:grpSpPr>
      <p:sp>
        <p:nvSpPr>
          <p:cNvPr id="456" name="Google Shape;456;p46"/>
          <p:cNvSpPr/>
          <p:nvPr/>
        </p:nvSpPr>
        <p:spPr>
          <a:xfrm rot="128855">
            <a:off x="1426922" y="-321207"/>
            <a:ext cx="15709412" cy="11051062"/>
          </a:xfrm>
          <a:custGeom>
            <a:rect b="b" l="l" r="r" t="t"/>
            <a:pathLst>
              <a:path extrusionOk="0" h="9419027" w="15698378">
                <a:moveTo>
                  <a:pt x="0" y="0"/>
                </a:moveTo>
                <a:lnTo>
                  <a:pt x="15698377" y="0"/>
                </a:lnTo>
                <a:lnTo>
                  <a:pt x="15698377" y="9419027"/>
                </a:lnTo>
                <a:lnTo>
                  <a:pt x="0" y="9419027"/>
                </a:lnTo>
                <a:lnTo>
                  <a:pt x="0" y="0"/>
                </a:lnTo>
                <a:close/>
              </a:path>
            </a:pathLst>
          </a:custGeom>
          <a:blipFill rotWithShape="1">
            <a:blip r:embed="rId3">
              <a:alphaModFix/>
            </a:blip>
            <a:stretch>
              <a:fillRect b="0" l="0" r="0" t="0"/>
            </a:stretch>
          </a:blipFill>
          <a:ln>
            <a:noFill/>
          </a:ln>
        </p:spPr>
      </p:sp>
      <p:sp>
        <p:nvSpPr>
          <p:cNvPr id="457" name="Google Shape;457;p46"/>
          <p:cNvSpPr txBox="1"/>
          <p:nvPr/>
        </p:nvSpPr>
        <p:spPr>
          <a:xfrm rot="137260">
            <a:off x="5624604" y="985259"/>
            <a:ext cx="7012089" cy="121898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3600">
                <a:latin typeface="Poppins"/>
                <a:ea typeface="Poppins"/>
                <a:cs typeface="Poppins"/>
                <a:sym typeface="Poppins"/>
              </a:rPr>
              <a:t>What’s in your pencil box?</a:t>
            </a:r>
            <a:endParaRPr b="1" sz="3600">
              <a:latin typeface="Poppins"/>
              <a:ea typeface="Poppins"/>
              <a:cs typeface="Poppins"/>
              <a:sym typeface="Poppins"/>
            </a:endParaRPr>
          </a:p>
          <a:p>
            <a:pPr indent="0" lvl="0" marL="0" marR="0" rtl="0" algn="l">
              <a:lnSpc>
                <a:spcPct val="120000"/>
              </a:lnSpc>
              <a:spcBef>
                <a:spcPts val="0"/>
              </a:spcBef>
              <a:spcAft>
                <a:spcPts val="0"/>
              </a:spcAft>
              <a:buNone/>
            </a:pPr>
            <a:r>
              <a:rPr b="1" lang="en-US" sz="3600">
                <a:latin typeface="Poppins"/>
                <a:ea typeface="Poppins"/>
                <a:cs typeface="Poppins"/>
                <a:sym typeface="Poppins"/>
              </a:rPr>
              <a:t>Let’s Review</a:t>
            </a:r>
            <a:endParaRPr b="1" sz="3600">
              <a:latin typeface="Poppins"/>
              <a:ea typeface="Poppins"/>
              <a:cs typeface="Poppins"/>
              <a:sym typeface="Poppins"/>
            </a:endParaRPr>
          </a:p>
        </p:txBody>
      </p:sp>
      <p:pic>
        <p:nvPicPr>
          <p:cNvPr id="458" name="Google Shape;458;p46" title="LogoBlackLine.png"/>
          <p:cNvPicPr preferRelativeResize="0"/>
          <p:nvPr/>
        </p:nvPicPr>
        <p:blipFill>
          <a:blip r:embed="rId4">
            <a:alphaModFix/>
          </a:blip>
          <a:stretch>
            <a:fillRect/>
          </a:stretch>
        </p:blipFill>
        <p:spPr>
          <a:xfrm rot="134408">
            <a:off x="2470780" y="-167267"/>
            <a:ext cx="2974465" cy="2859818"/>
          </a:xfrm>
          <a:prstGeom prst="rect">
            <a:avLst/>
          </a:prstGeom>
          <a:noFill/>
          <a:ln>
            <a:noFill/>
          </a:ln>
        </p:spPr>
      </p:pic>
      <p:sp>
        <p:nvSpPr>
          <p:cNvPr id="459" name="Google Shape;459;p46"/>
          <p:cNvSpPr txBox="1"/>
          <p:nvPr/>
        </p:nvSpPr>
        <p:spPr>
          <a:xfrm rot="137441">
            <a:off x="2587848" y="2943552"/>
            <a:ext cx="9719967" cy="73889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800">
                <a:latin typeface="Poppins"/>
                <a:ea typeface="Poppins"/>
                <a:cs typeface="Poppins"/>
                <a:sym typeface="Poppins"/>
              </a:rPr>
              <a:t>Can you name the 3 Ns?</a:t>
            </a:r>
            <a:endParaRPr sz="4800">
              <a:latin typeface="Poppins"/>
              <a:ea typeface="Poppins"/>
              <a:cs typeface="Poppins"/>
              <a:sym typeface="Poppins"/>
            </a:endParaRPr>
          </a:p>
        </p:txBody>
      </p:sp>
      <p:sp>
        <p:nvSpPr>
          <p:cNvPr id="460" name="Google Shape;460;p46"/>
          <p:cNvSpPr txBox="1"/>
          <p:nvPr/>
        </p:nvSpPr>
        <p:spPr>
          <a:xfrm rot="137431">
            <a:off x="2586181" y="4153301"/>
            <a:ext cx="13871683" cy="73889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800">
                <a:latin typeface="Poppins"/>
                <a:ea typeface="Poppins"/>
                <a:cs typeface="Poppins"/>
                <a:sym typeface="Poppins"/>
              </a:rPr>
              <a:t>Can you list some of the “bad” emotions?</a:t>
            </a:r>
            <a:endParaRPr sz="4800">
              <a:latin typeface="Poppins"/>
              <a:ea typeface="Poppins"/>
              <a:cs typeface="Poppins"/>
              <a:sym typeface="Poppins"/>
            </a:endParaRPr>
          </a:p>
        </p:txBody>
      </p:sp>
      <p:sp>
        <p:nvSpPr>
          <p:cNvPr id="461" name="Google Shape;461;p46"/>
          <p:cNvSpPr txBox="1"/>
          <p:nvPr/>
        </p:nvSpPr>
        <p:spPr>
          <a:xfrm rot="137452">
            <a:off x="2588420" y="5146301"/>
            <a:ext cx="8270710" cy="73889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800">
                <a:latin typeface="Poppins"/>
                <a:ea typeface="Poppins"/>
                <a:cs typeface="Poppins"/>
                <a:sym typeface="Poppins"/>
              </a:rPr>
              <a:t>I can’t do it                     !</a:t>
            </a:r>
            <a:endParaRPr sz="4800">
              <a:latin typeface="Poppins"/>
              <a:ea typeface="Poppins"/>
              <a:cs typeface="Poppins"/>
              <a:sym typeface="Poppins"/>
            </a:endParaRPr>
          </a:p>
        </p:txBody>
      </p:sp>
      <p:sp>
        <p:nvSpPr>
          <p:cNvPr id="462" name="Google Shape;462;p46"/>
          <p:cNvSpPr txBox="1"/>
          <p:nvPr/>
        </p:nvSpPr>
        <p:spPr>
          <a:xfrm rot="137451">
            <a:off x="6314866" y="5146301"/>
            <a:ext cx="2836967" cy="73889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800"/>
              <a:t>________</a:t>
            </a:r>
            <a:endParaRPr sz="4800"/>
          </a:p>
        </p:txBody>
      </p:sp>
      <p:sp>
        <p:nvSpPr>
          <p:cNvPr id="463" name="Google Shape;463;p46"/>
          <p:cNvSpPr txBox="1"/>
          <p:nvPr/>
        </p:nvSpPr>
        <p:spPr>
          <a:xfrm rot="137473">
            <a:off x="2568898" y="6298392"/>
            <a:ext cx="12449153" cy="1625516"/>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800">
                <a:latin typeface="Poppins"/>
                <a:ea typeface="Poppins"/>
                <a:cs typeface="Poppins"/>
                <a:sym typeface="Poppins"/>
              </a:rPr>
              <a:t>If we have hurt someone we need to </a:t>
            </a:r>
            <a:endParaRPr sz="4800">
              <a:latin typeface="Poppins"/>
              <a:ea typeface="Poppins"/>
              <a:cs typeface="Poppins"/>
              <a:sym typeface="Poppins"/>
            </a:endParaRPr>
          </a:p>
          <a:p>
            <a:pPr indent="0" lvl="0" marL="0" marR="0" rtl="0" algn="l">
              <a:lnSpc>
                <a:spcPct val="120000"/>
              </a:lnSpc>
              <a:spcBef>
                <a:spcPts val="0"/>
              </a:spcBef>
              <a:spcAft>
                <a:spcPts val="0"/>
              </a:spcAft>
              <a:buNone/>
            </a:pPr>
            <a:r>
              <a:rPr lang="en-US" sz="4800">
                <a:latin typeface="Poppins"/>
                <a:ea typeface="Poppins"/>
                <a:cs typeface="Poppins"/>
                <a:sym typeface="Poppins"/>
              </a:rPr>
              <a:t>A                   , O                , and M               O</a:t>
            </a:r>
            <a:endParaRPr sz="4800">
              <a:latin typeface="Poppins"/>
              <a:ea typeface="Poppins"/>
              <a:cs typeface="Poppins"/>
              <a:sym typeface="Poppins"/>
            </a:endParaRPr>
          </a:p>
        </p:txBody>
      </p:sp>
      <p:sp>
        <p:nvSpPr>
          <p:cNvPr id="464" name="Google Shape;464;p46"/>
          <p:cNvSpPr txBox="1"/>
          <p:nvPr/>
        </p:nvSpPr>
        <p:spPr>
          <a:xfrm rot="137451">
            <a:off x="3153516" y="6999576"/>
            <a:ext cx="2836967" cy="73889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800"/>
              <a:t>________</a:t>
            </a:r>
            <a:endParaRPr sz="4800"/>
          </a:p>
        </p:txBody>
      </p:sp>
      <p:sp>
        <p:nvSpPr>
          <p:cNvPr id="465" name="Google Shape;465;p46"/>
          <p:cNvSpPr txBox="1"/>
          <p:nvPr/>
        </p:nvSpPr>
        <p:spPr>
          <a:xfrm rot="137451">
            <a:off x="6789741" y="7211501"/>
            <a:ext cx="2836967" cy="73889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800"/>
              <a:t>-</a:t>
            </a:r>
            <a:r>
              <a:rPr lang="en-US" sz="4800"/>
              <a:t>___ - _</a:t>
            </a:r>
            <a:r>
              <a:rPr lang="en-US" sz="4800"/>
              <a:t>__</a:t>
            </a:r>
            <a:endParaRPr sz="4800"/>
          </a:p>
        </p:txBody>
      </p:sp>
      <p:sp>
        <p:nvSpPr>
          <p:cNvPr id="466" name="Google Shape;466;p46"/>
          <p:cNvSpPr txBox="1"/>
          <p:nvPr/>
        </p:nvSpPr>
        <p:spPr>
          <a:xfrm rot="137451">
            <a:off x="11432541" y="7376801"/>
            <a:ext cx="2836967" cy="73889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800"/>
              <a:t>  </a:t>
            </a:r>
            <a:r>
              <a:rPr lang="en-US" sz="4800"/>
              <a:t>______</a:t>
            </a:r>
            <a:endParaRPr sz="4800"/>
          </a:p>
        </p:txBody>
      </p:sp>
      <p:sp>
        <p:nvSpPr>
          <p:cNvPr id="467" name="Google Shape;467;p46"/>
          <p:cNvSpPr txBox="1"/>
          <p:nvPr/>
        </p:nvSpPr>
        <p:spPr>
          <a:xfrm rot="137608">
            <a:off x="14480656" y="7494576"/>
            <a:ext cx="1919137" cy="73889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800"/>
              <a:t>  </a:t>
            </a:r>
            <a:r>
              <a:rPr lang="en-US" sz="4800"/>
              <a:t>____</a:t>
            </a:r>
            <a:endParaRPr sz="4800"/>
          </a:p>
        </p:txBody>
      </p:sp>
      <p:sp>
        <p:nvSpPr>
          <p:cNvPr id="468" name="Google Shape;468;p46"/>
          <p:cNvSpPr txBox="1"/>
          <p:nvPr/>
        </p:nvSpPr>
        <p:spPr>
          <a:xfrm rot="137431">
            <a:off x="2345781" y="8449001"/>
            <a:ext cx="13871683" cy="738897"/>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4800">
                <a:latin typeface="Poppins"/>
                <a:ea typeface="Poppins"/>
                <a:cs typeface="Poppins"/>
                <a:sym typeface="Poppins"/>
              </a:rPr>
              <a:t>What does P. B. S. stand for?</a:t>
            </a:r>
            <a:endParaRPr sz="4800">
              <a:latin typeface="Poppins"/>
              <a:ea typeface="Poppins"/>
              <a:cs typeface="Poppins"/>
              <a:sym typeface="Poppi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472" name="Shape 472"/>
        <p:cNvGrpSpPr/>
        <p:nvPr/>
      </p:nvGrpSpPr>
      <p:grpSpPr>
        <a:xfrm>
          <a:off x="0" y="0"/>
          <a:ext cx="0" cy="0"/>
          <a:chOff x="0" y="0"/>
          <a:chExt cx="0" cy="0"/>
        </a:xfrm>
      </p:grpSpPr>
      <p:grpSp>
        <p:nvGrpSpPr>
          <p:cNvPr id="473" name="Google Shape;473;p47"/>
          <p:cNvGrpSpPr/>
          <p:nvPr/>
        </p:nvGrpSpPr>
        <p:grpSpPr>
          <a:xfrm rot="-102414">
            <a:off x="2238687" y="3097574"/>
            <a:ext cx="4618912" cy="757273"/>
            <a:chOff x="0" y="0"/>
            <a:chExt cx="6158550" cy="1009697"/>
          </a:xfrm>
        </p:grpSpPr>
        <p:grpSp>
          <p:nvGrpSpPr>
            <p:cNvPr id="474" name="Google Shape;474;p47"/>
            <p:cNvGrpSpPr/>
            <p:nvPr/>
          </p:nvGrpSpPr>
          <p:grpSpPr>
            <a:xfrm>
              <a:off x="0" y="0"/>
              <a:ext cx="6158550" cy="1009697"/>
              <a:chOff x="0" y="0"/>
              <a:chExt cx="11797642" cy="1934229"/>
            </a:xfrm>
          </p:grpSpPr>
          <p:sp>
            <p:nvSpPr>
              <p:cNvPr id="475" name="Google Shape;475;p47"/>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7"/>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7" name="Google Shape;477;p47"/>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1</a:t>
              </a:r>
              <a:endParaRPr/>
            </a:p>
          </p:txBody>
        </p:sp>
      </p:grpSp>
      <p:sp>
        <p:nvSpPr>
          <p:cNvPr id="478" name="Google Shape;478;p47"/>
          <p:cNvSpPr txBox="1"/>
          <p:nvPr/>
        </p:nvSpPr>
        <p:spPr>
          <a:xfrm>
            <a:off x="2541703" y="418500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479" name="Google Shape;479;p47"/>
          <p:cNvGrpSpPr/>
          <p:nvPr/>
        </p:nvGrpSpPr>
        <p:grpSpPr>
          <a:xfrm rot="-102414">
            <a:off x="11802193" y="4814666"/>
            <a:ext cx="4618912" cy="757273"/>
            <a:chOff x="0" y="0"/>
            <a:chExt cx="6158550" cy="1009697"/>
          </a:xfrm>
        </p:grpSpPr>
        <p:grpSp>
          <p:nvGrpSpPr>
            <p:cNvPr id="480" name="Google Shape;480;p47"/>
            <p:cNvGrpSpPr/>
            <p:nvPr/>
          </p:nvGrpSpPr>
          <p:grpSpPr>
            <a:xfrm>
              <a:off x="0" y="0"/>
              <a:ext cx="6158550" cy="1009697"/>
              <a:chOff x="0" y="0"/>
              <a:chExt cx="11797642" cy="1934229"/>
            </a:xfrm>
          </p:grpSpPr>
          <p:sp>
            <p:nvSpPr>
              <p:cNvPr id="481" name="Google Shape;481;p47"/>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7"/>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3" name="Google Shape;483;p47"/>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2</a:t>
              </a:r>
              <a:endParaRPr/>
            </a:p>
          </p:txBody>
        </p:sp>
      </p:grpSp>
      <p:sp>
        <p:nvSpPr>
          <p:cNvPr id="484" name="Google Shape;484;p47"/>
          <p:cNvSpPr txBox="1"/>
          <p:nvPr/>
        </p:nvSpPr>
        <p:spPr>
          <a:xfrm>
            <a:off x="12105209" y="5902100"/>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485" name="Google Shape;485;p47"/>
          <p:cNvGrpSpPr/>
          <p:nvPr/>
        </p:nvGrpSpPr>
        <p:grpSpPr>
          <a:xfrm rot="-102414">
            <a:off x="3511266" y="7234294"/>
            <a:ext cx="4618912" cy="757273"/>
            <a:chOff x="0" y="0"/>
            <a:chExt cx="6158550" cy="1009697"/>
          </a:xfrm>
        </p:grpSpPr>
        <p:grpSp>
          <p:nvGrpSpPr>
            <p:cNvPr id="486" name="Google Shape;486;p47"/>
            <p:cNvGrpSpPr/>
            <p:nvPr/>
          </p:nvGrpSpPr>
          <p:grpSpPr>
            <a:xfrm>
              <a:off x="0" y="0"/>
              <a:ext cx="6158550" cy="1009697"/>
              <a:chOff x="0" y="0"/>
              <a:chExt cx="11797642" cy="1934229"/>
            </a:xfrm>
          </p:grpSpPr>
          <p:sp>
            <p:nvSpPr>
              <p:cNvPr id="487" name="Google Shape;487;p47"/>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7"/>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9" name="Google Shape;489;p47"/>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3</a:t>
              </a:r>
              <a:endParaRPr/>
            </a:p>
          </p:txBody>
        </p:sp>
      </p:grpSp>
      <p:sp>
        <p:nvSpPr>
          <p:cNvPr id="490" name="Google Shape;490;p47"/>
          <p:cNvSpPr txBox="1"/>
          <p:nvPr/>
        </p:nvSpPr>
        <p:spPr>
          <a:xfrm>
            <a:off x="3814281" y="832172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sp>
        <p:nvSpPr>
          <p:cNvPr id="491" name="Google Shape;491;p47"/>
          <p:cNvSpPr/>
          <p:nvPr/>
        </p:nvSpPr>
        <p:spPr>
          <a:xfrm>
            <a:off x="1049850" y="-65350"/>
            <a:ext cx="15698378" cy="10290287"/>
          </a:xfrm>
          <a:custGeom>
            <a:rect b="b" l="l" r="r" t="t"/>
            <a:pathLst>
              <a:path extrusionOk="0" h="9419027" w="15698378">
                <a:moveTo>
                  <a:pt x="0" y="0"/>
                </a:moveTo>
                <a:lnTo>
                  <a:pt x="15698377" y="0"/>
                </a:lnTo>
                <a:lnTo>
                  <a:pt x="15698377" y="9419027"/>
                </a:lnTo>
                <a:lnTo>
                  <a:pt x="0" y="9419027"/>
                </a:lnTo>
                <a:lnTo>
                  <a:pt x="0" y="0"/>
                </a:lnTo>
                <a:close/>
              </a:path>
            </a:pathLst>
          </a:custGeom>
          <a:blipFill rotWithShape="1">
            <a:blip r:embed="rId3">
              <a:alphaModFix/>
            </a:blip>
            <a:stretch>
              <a:fillRect b="0" l="0" r="0" t="0"/>
            </a:stretch>
          </a:blipFill>
          <a:ln>
            <a:noFill/>
          </a:ln>
        </p:spPr>
      </p:sp>
      <p:sp>
        <p:nvSpPr>
          <p:cNvPr id="492" name="Google Shape;492;p47"/>
          <p:cNvSpPr/>
          <p:nvPr/>
        </p:nvSpPr>
        <p:spPr>
          <a:xfrm>
            <a:off x="13668812" y="-65358"/>
            <a:ext cx="2762547" cy="2092629"/>
          </a:xfrm>
          <a:custGeom>
            <a:rect b="b" l="l" r="r" t="t"/>
            <a:pathLst>
              <a:path extrusionOk="0" h="2092629" w="2762547">
                <a:moveTo>
                  <a:pt x="0" y="0"/>
                </a:moveTo>
                <a:lnTo>
                  <a:pt x="2762547" y="0"/>
                </a:lnTo>
                <a:lnTo>
                  <a:pt x="2762547" y="2092629"/>
                </a:lnTo>
                <a:lnTo>
                  <a:pt x="0" y="2092629"/>
                </a:lnTo>
                <a:lnTo>
                  <a:pt x="0" y="0"/>
                </a:lnTo>
                <a:close/>
              </a:path>
            </a:pathLst>
          </a:custGeom>
          <a:blipFill rotWithShape="1">
            <a:blip r:embed="rId4">
              <a:alphaModFix/>
            </a:blip>
            <a:stretch>
              <a:fillRect b="0" l="0" r="0" t="0"/>
            </a:stretch>
          </a:blipFill>
          <a:ln>
            <a:noFill/>
          </a:ln>
        </p:spPr>
      </p:sp>
      <p:sp>
        <p:nvSpPr>
          <p:cNvPr id="493" name="Google Shape;493;p47"/>
          <p:cNvSpPr/>
          <p:nvPr/>
        </p:nvSpPr>
        <p:spPr>
          <a:xfrm rot="-1084339">
            <a:off x="372351" y="7313958"/>
            <a:ext cx="1371230" cy="2618668"/>
          </a:xfrm>
          <a:custGeom>
            <a:rect b="b" l="l" r="r" t="t"/>
            <a:pathLst>
              <a:path extrusionOk="0" h="2620503" w="1372191">
                <a:moveTo>
                  <a:pt x="0" y="0"/>
                </a:moveTo>
                <a:lnTo>
                  <a:pt x="1372190" y="0"/>
                </a:lnTo>
                <a:lnTo>
                  <a:pt x="1372190" y="2620503"/>
                </a:lnTo>
                <a:lnTo>
                  <a:pt x="0" y="2620503"/>
                </a:lnTo>
                <a:lnTo>
                  <a:pt x="0" y="0"/>
                </a:lnTo>
                <a:close/>
              </a:path>
            </a:pathLst>
          </a:custGeom>
          <a:blipFill rotWithShape="1">
            <a:blip r:embed="rId5">
              <a:alphaModFix/>
            </a:blip>
            <a:stretch>
              <a:fillRect b="0" l="0" r="0" t="0"/>
            </a:stretch>
          </a:blipFill>
          <a:ln>
            <a:noFill/>
          </a:ln>
        </p:spPr>
      </p:sp>
      <p:sp>
        <p:nvSpPr>
          <p:cNvPr id="494" name="Google Shape;494;p47"/>
          <p:cNvSpPr/>
          <p:nvPr/>
        </p:nvSpPr>
        <p:spPr>
          <a:xfrm>
            <a:off x="16253750" y="3028953"/>
            <a:ext cx="2280277" cy="2799447"/>
          </a:xfrm>
          <a:custGeom>
            <a:rect b="b" l="l" r="r" t="t"/>
            <a:pathLst>
              <a:path extrusionOk="0" h="2799447" w="2280277">
                <a:moveTo>
                  <a:pt x="0" y="0"/>
                </a:moveTo>
                <a:lnTo>
                  <a:pt x="2280277" y="0"/>
                </a:lnTo>
                <a:lnTo>
                  <a:pt x="2280277" y="2799447"/>
                </a:lnTo>
                <a:lnTo>
                  <a:pt x="0" y="2799447"/>
                </a:lnTo>
                <a:lnTo>
                  <a:pt x="0" y="0"/>
                </a:lnTo>
                <a:close/>
              </a:path>
            </a:pathLst>
          </a:custGeom>
          <a:blipFill rotWithShape="1">
            <a:blip r:embed="rId6">
              <a:alphaModFix/>
            </a:blip>
            <a:stretch>
              <a:fillRect b="0" l="0" r="0" t="0"/>
            </a:stretch>
          </a:blipFill>
          <a:ln>
            <a:noFill/>
          </a:ln>
        </p:spPr>
      </p:sp>
      <p:sp>
        <p:nvSpPr>
          <p:cNvPr id="495" name="Google Shape;495;p47"/>
          <p:cNvSpPr txBox="1"/>
          <p:nvPr/>
        </p:nvSpPr>
        <p:spPr>
          <a:xfrm>
            <a:off x="1746774" y="365900"/>
            <a:ext cx="8977500" cy="1266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8224" u="none" cap="none" strike="noStrike">
                <a:solidFill>
                  <a:srgbClr val="0C0D0E"/>
                </a:solidFill>
                <a:latin typeface="Poppins"/>
                <a:ea typeface="Poppins"/>
                <a:cs typeface="Poppins"/>
                <a:sym typeface="Poppins"/>
              </a:rPr>
              <a:t>Today’s activity</a:t>
            </a:r>
            <a:endParaRPr>
              <a:latin typeface="Poppins"/>
              <a:ea typeface="Poppins"/>
              <a:cs typeface="Poppins"/>
              <a:sym typeface="Poppins"/>
            </a:endParaRPr>
          </a:p>
        </p:txBody>
      </p:sp>
      <p:sp>
        <p:nvSpPr>
          <p:cNvPr id="496" name="Google Shape;496;p47"/>
          <p:cNvSpPr txBox="1"/>
          <p:nvPr/>
        </p:nvSpPr>
        <p:spPr>
          <a:xfrm>
            <a:off x="2016430" y="2122160"/>
            <a:ext cx="13765200" cy="7411800"/>
          </a:xfrm>
          <a:prstGeom prst="rect">
            <a:avLst/>
          </a:prstGeom>
          <a:noFill/>
          <a:ln>
            <a:noFill/>
          </a:ln>
        </p:spPr>
        <p:txBody>
          <a:bodyPr anchorCtr="0" anchor="t" bIns="0" lIns="0" spcFirstLastPara="1" rIns="0" wrap="square" tIns="0">
            <a:spAutoFit/>
          </a:bodyPr>
          <a:lstStyle/>
          <a:p>
            <a:pPr indent="0" lvl="0" marL="0" marR="0" rtl="0" algn="l">
              <a:lnSpc>
                <a:spcPct val="184021"/>
              </a:lnSpc>
              <a:spcBef>
                <a:spcPts val="0"/>
              </a:spcBef>
              <a:spcAft>
                <a:spcPts val="0"/>
              </a:spcAft>
              <a:buNone/>
            </a:pPr>
            <a:r>
              <a:rPr lang="en-US" sz="3999">
                <a:latin typeface="Poppins"/>
                <a:ea typeface="Poppins"/>
                <a:cs typeface="Poppins"/>
                <a:sym typeface="Poppins"/>
              </a:rPr>
              <a:t>Today we are going to look through our original class agreement from week one. We are going to revise it using some of the language we have learned over the last six weeks.</a:t>
            </a:r>
            <a:endParaRPr sz="3999">
              <a:latin typeface="Poppins"/>
              <a:ea typeface="Poppins"/>
              <a:cs typeface="Poppins"/>
              <a:sym typeface="Poppins"/>
            </a:endParaRPr>
          </a:p>
          <a:p>
            <a:pPr indent="0" lvl="0" marL="0" marR="0" rtl="0" algn="l">
              <a:lnSpc>
                <a:spcPct val="184021"/>
              </a:lnSpc>
              <a:spcBef>
                <a:spcPts val="0"/>
              </a:spcBef>
              <a:spcAft>
                <a:spcPts val="0"/>
              </a:spcAft>
              <a:buNone/>
            </a:pPr>
            <a:r>
              <a:rPr lang="en-US" sz="3999">
                <a:latin typeface="Poppins"/>
                <a:ea typeface="Poppins"/>
                <a:cs typeface="Poppins"/>
                <a:sym typeface="Poppins"/>
              </a:rPr>
              <a:t>Do we want to add things to it? </a:t>
            </a:r>
            <a:endParaRPr sz="3999">
              <a:latin typeface="Poppins"/>
              <a:ea typeface="Poppins"/>
              <a:cs typeface="Poppins"/>
              <a:sym typeface="Poppins"/>
            </a:endParaRPr>
          </a:p>
          <a:p>
            <a:pPr indent="0" lvl="0" marL="0" marR="0" rtl="0" algn="l">
              <a:lnSpc>
                <a:spcPct val="184021"/>
              </a:lnSpc>
              <a:spcBef>
                <a:spcPts val="0"/>
              </a:spcBef>
              <a:spcAft>
                <a:spcPts val="0"/>
              </a:spcAft>
              <a:buNone/>
            </a:pPr>
            <a:r>
              <a:rPr lang="en-US" sz="3999">
                <a:latin typeface="Poppins"/>
                <a:ea typeface="Poppins"/>
                <a:cs typeface="Poppins"/>
                <a:sym typeface="Poppins"/>
              </a:rPr>
              <a:t>Do we want to take things out?</a:t>
            </a:r>
            <a:endParaRPr sz="3999">
              <a:latin typeface="Poppins"/>
              <a:ea typeface="Poppins"/>
              <a:cs typeface="Poppins"/>
              <a:sym typeface="Poppins"/>
            </a:endParaRPr>
          </a:p>
          <a:p>
            <a:pPr indent="0" lvl="0" marL="0" marR="0" rtl="0" algn="l">
              <a:lnSpc>
                <a:spcPct val="184021"/>
              </a:lnSpc>
              <a:spcBef>
                <a:spcPts val="0"/>
              </a:spcBef>
              <a:spcAft>
                <a:spcPts val="0"/>
              </a:spcAft>
              <a:buNone/>
            </a:pPr>
            <a:r>
              <a:rPr lang="en-US" sz="3999">
                <a:latin typeface="Poppins"/>
                <a:ea typeface="Poppins"/>
                <a:cs typeface="Poppins"/>
                <a:sym typeface="Poppins"/>
              </a:rPr>
              <a:t>When we finish we will all sign our new agreement.</a:t>
            </a:r>
            <a:endParaRPr sz="3999">
              <a:latin typeface="Poppins"/>
              <a:ea typeface="Poppins"/>
              <a:cs typeface="Poppins"/>
              <a:sym typeface="Poppi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500" name="Shape 500"/>
        <p:cNvGrpSpPr/>
        <p:nvPr/>
      </p:nvGrpSpPr>
      <p:grpSpPr>
        <a:xfrm>
          <a:off x="0" y="0"/>
          <a:ext cx="0" cy="0"/>
          <a:chOff x="0" y="0"/>
          <a:chExt cx="0" cy="0"/>
        </a:xfrm>
      </p:grpSpPr>
      <p:sp>
        <p:nvSpPr>
          <p:cNvPr id="501" name="Google Shape;501;p48"/>
          <p:cNvSpPr/>
          <p:nvPr/>
        </p:nvSpPr>
        <p:spPr>
          <a:xfrm rot="-103101">
            <a:off x="1063855" y="-22008"/>
            <a:ext cx="16152047" cy="10224496"/>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502" name="Google Shape;502;p48"/>
          <p:cNvSpPr txBox="1"/>
          <p:nvPr/>
        </p:nvSpPr>
        <p:spPr>
          <a:xfrm rot="-132688">
            <a:off x="1729062" y="303129"/>
            <a:ext cx="14071781" cy="861932"/>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US" sz="5600">
                <a:solidFill>
                  <a:schemeClr val="dk1"/>
                </a:solidFill>
                <a:latin typeface="Poppins"/>
                <a:ea typeface="Poppins"/>
                <a:cs typeface="Poppins"/>
                <a:sym typeface="Poppins"/>
              </a:rPr>
              <a:t>Optional Activity S</a:t>
            </a:r>
            <a:r>
              <a:rPr lang="en-US" sz="5600">
                <a:solidFill>
                  <a:schemeClr val="dk1"/>
                </a:solidFill>
                <a:latin typeface="Poppins"/>
                <a:ea typeface="Poppins"/>
                <a:cs typeface="Poppins"/>
                <a:sym typeface="Poppins"/>
              </a:rPr>
              <a:t>tamina check 3 </a:t>
            </a:r>
            <a:endParaRPr sz="3600">
              <a:latin typeface="Poppins"/>
              <a:ea typeface="Poppins"/>
              <a:cs typeface="Poppins"/>
              <a:sym typeface="Poppins"/>
            </a:endParaRPr>
          </a:p>
        </p:txBody>
      </p:sp>
      <p:sp>
        <p:nvSpPr>
          <p:cNvPr id="503" name="Google Shape;503;p48"/>
          <p:cNvSpPr txBox="1"/>
          <p:nvPr/>
        </p:nvSpPr>
        <p:spPr>
          <a:xfrm rot="-96224">
            <a:off x="1825223" y="1409698"/>
            <a:ext cx="13538603" cy="8542855"/>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800"/>
              </a:spcBef>
              <a:spcAft>
                <a:spcPts val="0"/>
              </a:spcAft>
              <a:buClr>
                <a:schemeClr val="dk1"/>
              </a:buClr>
              <a:buSzPts val="1100"/>
              <a:buFont typeface="Arial"/>
              <a:buNone/>
            </a:pPr>
            <a:r>
              <a:rPr lang="en-US" sz="3000">
                <a:solidFill>
                  <a:schemeClr val="dk1"/>
                </a:solidFill>
                <a:latin typeface="Poppins"/>
                <a:ea typeface="Poppins"/>
                <a:cs typeface="Poppins"/>
                <a:sym typeface="Poppins"/>
              </a:rPr>
              <a:t>Day 3 Activity: The 3-Minute Combo Quest (5 Minutes Total)</a:t>
            </a:r>
            <a:endParaRPr sz="3000">
              <a:solidFill>
                <a:schemeClr val="dk1"/>
              </a:solidFill>
              <a:latin typeface="Poppins"/>
              <a:ea typeface="Poppins"/>
              <a:cs typeface="Poppins"/>
              <a:sym typeface="Poppins"/>
            </a:endParaRPr>
          </a:p>
          <a:p>
            <a:pPr indent="-419100" lvl="0" marL="457200" rtl="0" algn="l">
              <a:lnSpc>
                <a:spcPct val="115000"/>
              </a:lnSpc>
              <a:spcBef>
                <a:spcPts val="900"/>
              </a:spcBef>
              <a:spcAft>
                <a:spcPts val="0"/>
              </a:spcAft>
              <a:buClr>
                <a:schemeClr val="dk1"/>
              </a:buClr>
              <a:buSzPts val="3000"/>
              <a:buFont typeface="Roboto"/>
              <a:buChar char="●"/>
            </a:pPr>
            <a:r>
              <a:rPr b="1" lang="en-US" sz="3000">
                <a:solidFill>
                  <a:schemeClr val="dk1"/>
                </a:solidFill>
                <a:latin typeface="Poppins"/>
                <a:ea typeface="Poppins"/>
                <a:cs typeface="Poppins"/>
                <a:sym typeface="Poppins"/>
              </a:rPr>
              <a:t>Minute 1: The Level-Up Briefing</a:t>
            </a:r>
            <a:br>
              <a:rPr b="1" lang="en-US" sz="3000">
                <a:solidFill>
                  <a:schemeClr val="dk1"/>
                </a:solidFill>
                <a:latin typeface="Poppins"/>
                <a:ea typeface="Poppins"/>
                <a:cs typeface="Poppins"/>
                <a:sym typeface="Poppins"/>
              </a:rPr>
            </a:br>
            <a:r>
              <a:rPr i="1" lang="en-US" sz="3000">
                <a:solidFill>
                  <a:schemeClr val="dk1"/>
                </a:solidFill>
                <a:latin typeface="Poppins"/>
                <a:ea typeface="Poppins"/>
                <a:cs typeface="Poppins"/>
                <a:sym typeface="Poppins"/>
              </a:rPr>
              <a:t>"Welcome to Day 3, Team Stamina! Look at our chart—we started at 1 minute, moved to 2 minutes, and today we are attempting a </a:t>
            </a:r>
            <a:r>
              <a:rPr b="1" i="1" lang="en-US" sz="3000">
                <a:solidFill>
                  <a:schemeClr val="dk1"/>
                </a:solidFill>
                <a:latin typeface="Poppins"/>
                <a:ea typeface="Poppins"/>
                <a:cs typeface="Poppins"/>
                <a:sym typeface="Poppins"/>
              </a:rPr>
              <a:t>3-Minute Combo Quest</a:t>
            </a:r>
            <a:r>
              <a:rPr i="1" lang="en-US" sz="3000">
                <a:solidFill>
                  <a:schemeClr val="dk1"/>
                </a:solidFill>
                <a:latin typeface="Poppins"/>
                <a:ea typeface="Poppins"/>
                <a:cs typeface="Poppins"/>
                <a:sym typeface="Poppins"/>
              </a:rPr>
              <a:t>. Today’s secret to fighting overwhelm is </a:t>
            </a:r>
            <a:r>
              <a:rPr b="1" i="1" lang="en-US" sz="3000">
                <a:solidFill>
                  <a:schemeClr val="dk1"/>
                </a:solidFill>
                <a:latin typeface="Poppins"/>
                <a:ea typeface="Poppins"/>
                <a:cs typeface="Poppins"/>
                <a:sym typeface="Poppins"/>
              </a:rPr>
              <a:t>pivoting</a:t>
            </a:r>
            <a:r>
              <a:rPr i="1" lang="en-US" sz="3000">
                <a:solidFill>
                  <a:schemeClr val="dk1"/>
                </a:solidFill>
                <a:latin typeface="Poppins"/>
                <a:ea typeface="Poppins"/>
                <a:cs typeface="Poppins"/>
                <a:sym typeface="Poppins"/>
              </a:rPr>
              <a:t>. If you get stuck on one part of a task, don't stop or avoid the work. Just switch your strategy or move to a different section and keep your momentum going!"</a:t>
            </a:r>
            <a:endParaRPr i="1" sz="3000">
              <a:solidFill>
                <a:schemeClr val="dk1"/>
              </a:solidFill>
              <a:latin typeface="Poppins"/>
              <a:ea typeface="Poppins"/>
              <a:cs typeface="Poppins"/>
              <a:sym typeface="Poppins"/>
            </a:endParaRPr>
          </a:p>
          <a:p>
            <a:pPr indent="-419100" lvl="0" marL="457200" rtl="0" algn="l">
              <a:lnSpc>
                <a:spcPct val="115000"/>
              </a:lnSpc>
              <a:spcBef>
                <a:spcPts val="0"/>
              </a:spcBef>
              <a:spcAft>
                <a:spcPts val="0"/>
              </a:spcAft>
              <a:buClr>
                <a:schemeClr val="dk1"/>
              </a:buClr>
              <a:buSzPts val="3000"/>
              <a:buFont typeface="Roboto"/>
              <a:buChar char="●"/>
            </a:pPr>
            <a:r>
              <a:rPr b="1" lang="en-US" sz="3000">
                <a:solidFill>
                  <a:schemeClr val="dk1"/>
                </a:solidFill>
                <a:latin typeface="Poppins"/>
                <a:ea typeface="Poppins"/>
                <a:cs typeface="Poppins"/>
                <a:sym typeface="Poppins"/>
              </a:rPr>
              <a:t>Minute 2: The Day 3 Challenge Launch</a:t>
            </a:r>
            <a:br>
              <a:rPr b="1" lang="en-US" sz="3000">
                <a:solidFill>
                  <a:schemeClr val="dk1"/>
                </a:solidFill>
                <a:latin typeface="Poppins"/>
                <a:ea typeface="Poppins"/>
                <a:cs typeface="Poppins"/>
                <a:sym typeface="Poppins"/>
              </a:rPr>
            </a:br>
            <a:r>
              <a:rPr lang="en-US" sz="3000">
                <a:solidFill>
                  <a:schemeClr val="dk1"/>
                </a:solidFill>
                <a:latin typeface="Poppins"/>
                <a:ea typeface="Poppins"/>
                <a:cs typeface="Poppins"/>
                <a:sym typeface="Poppins"/>
              </a:rPr>
              <a:t>Give them a task with built-in variety so they can practice pivoting when they run out of ideas.</a:t>
            </a:r>
            <a:endParaRPr sz="3000">
              <a:solidFill>
                <a:schemeClr val="dk1"/>
              </a:solidFill>
              <a:latin typeface="Poppins"/>
              <a:ea typeface="Poppins"/>
              <a:cs typeface="Poppins"/>
              <a:sym typeface="Poppins"/>
            </a:endParaRPr>
          </a:p>
          <a:p>
            <a:pPr indent="-419100" lvl="1" marL="914400" rtl="0" algn="l">
              <a:lnSpc>
                <a:spcPct val="115000"/>
              </a:lnSpc>
              <a:spcBef>
                <a:spcPts val="0"/>
              </a:spcBef>
              <a:spcAft>
                <a:spcPts val="0"/>
              </a:spcAft>
              <a:buClr>
                <a:schemeClr val="dk1"/>
              </a:buClr>
              <a:buSzPts val="3000"/>
              <a:buFont typeface="Roboto"/>
              <a:buChar char="○"/>
            </a:pPr>
            <a:r>
              <a:rPr i="1" lang="en-US" sz="3000">
                <a:solidFill>
                  <a:schemeClr val="dk1"/>
                </a:solidFill>
                <a:latin typeface="Poppins"/>
                <a:ea typeface="Poppins"/>
                <a:cs typeface="Poppins"/>
                <a:sym typeface="Poppins"/>
              </a:rPr>
              <a:t>The Task:</a:t>
            </a:r>
            <a:r>
              <a:rPr lang="en-US" sz="3000">
                <a:solidFill>
                  <a:schemeClr val="dk1"/>
                </a:solidFill>
                <a:latin typeface="Poppins"/>
                <a:ea typeface="Poppins"/>
                <a:cs typeface="Poppins"/>
                <a:sym typeface="Poppins"/>
              </a:rPr>
              <a:t> </a:t>
            </a:r>
            <a:r>
              <a:rPr b="1" lang="en-US" sz="3000">
                <a:solidFill>
                  <a:schemeClr val="dk1"/>
                </a:solidFill>
                <a:latin typeface="Poppins"/>
                <a:ea typeface="Poppins"/>
                <a:cs typeface="Poppins"/>
                <a:sym typeface="Poppins"/>
              </a:rPr>
              <a:t>"The Category Combo."</a:t>
            </a:r>
            <a:r>
              <a:rPr lang="en-US" sz="3000">
                <a:solidFill>
                  <a:schemeClr val="dk1"/>
                </a:solidFill>
                <a:latin typeface="Poppins"/>
                <a:ea typeface="Poppins"/>
                <a:cs typeface="Poppins"/>
                <a:sym typeface="Poppins"/>
              </a:rPr>
              <a:t> On your board, draw three columns: </a:t>
            </a:r>
            <a:r>
              <a:rPr b="1" lang="en-US" sz="3000">
                <a:solidFill>
                  <a:schemeClr val="dk1"/>
                </a:solidFill>
                <a:latin typeface="Poppins"/>
                <a:ea typeface="Poppins"/>
                <a:cs typeface="Poppins"/>
                <a:sym typeface="Poppins"/>
              </a:rPr>
              <a:t>Animals</a:t>
            </a:r>
            <a:r>
              <a:rPr lang="en-US" sz="3000">
                <a:solidFill>
                  <a:schemeClr val="dk1"/>
                </a:solidFill>
                <a:latin typeface="Poppins"/>
                <a:ea typeface="Poppins"/>
                <a:cs typeface="Poppins"/>
                <a:sym typeface="Poppins"/>
              </a:rPr>
              <a:t>, </a:t>
            </a:r>
            <a:r>
              <a:rPr b="1" lang="en-US" sz="3000">
                <a:solidFill>
                  <a:schemeClr val="dk1"/>
                </a:solidFill>
                <a:latin typeface="Poppins"/>
                <a:ea typeface="Poppins"/>
                <a:cs typeface="Poppins"/>
                <a:sym typeface="Poppins"/>
              </a:rPr>
              <a:t>Foods</a:t>
            </a:r>
            <a:r>
              <a:rPr lang="en-US" sz="3000">
                <a:solidFill>
                  <a:schemeClr val="dk1"/>
                </a:solidFill>
                <a:latin typeface="Poppins"/>
                <a:ea typeface="Poppins"/>
                <a:cs typeface="Poppins"/>
                <a:sym typeface="Poppins"/>
              </a:rPr>
              <a:t>, and </a:t>
            </a:r>
            <a:r>
              <a:rPr b="1" lang="en-US" sz="3000">
                <a:solidFill>
                  <a:schemeClr val="dk1"/>
                </a:solidFill>
                <a:latin typeface="Poppins"/>
                <a:ea typeface="Poppins"/>
                <a:cs typeface="Poppins"/>
                <a:sym typeface="Poppins"/>
              </a:rPr>
              <a:t>Games</a:t>
            </a:r>
            <a:r>
              <a:rPr lang="en-US" sz="3000">
                <a:solidFill>
                  <a:schemeClr val="dk1"/>
                </a:solidFill>
                <a:latin typeface="Poppins"/>
                <a:ea typeface="Poppins"/>
                <a:cs typeface="Poppins"/>
                <a:sym typeface="Poppins"/>
              </a:rPr>
              <a:t>. For 3 full minutes, you must list as many items as possible. If your brain freezes in the Animal column, </a:t>
            </a:r>
            <a:r>
              <a:rPr i="1" lang="en-US" sz="3000">
                <a:solidFill>
                  <a:schemeClr val="dk1"/>
                </a:solidFill>
                <a:latin typeface="Poppins"/>
                <a:ea typeface="Poppins"/>
                <a:cs typeface="Poppins"/>
                <a:sym typeface="Poppins"/>
              </a:rPr>
              <a:t>pivot</a:t>
            </a:r>
            <a:r>
              <a:rPr lang="en-US" sz="3000">
                <a:solidFill>
                  <a:schemeClr val="dk1"/>
                </a:solidFill>
                <a:latin typeface="Poppins"/>
                <a:ea typeface="Poppins"/>
                <a:cs typeface="Poppins"/>
                <a:sym typeface="Poppins"/>
              </a:rPr>
              <a:t> to Foods or Games immediately. </a:t>
            </a:r>
            <a:r>
              <a:rPr b="1" lang="en-US" sz="3000">
                <a:solidFill>
                  <a:schemeClr val="dk1"/>
                </a:solidFill>
                <a:latin typeface="Poppins"/>
                <a:ea typeface="Poppins"/>
                <a:cs typeface="Poppins"/>
                <a:sym typeface="Poppins"/>
              </a:rPr>
              <a:t>Keep the pencil moving!</a:t>
            </a:r>
            <a:endParaRPr sz="3000">
              <a:latin typeface="Poppins"/>
              <a:ea typeface="Poppins"/>
              <a:cs typeface="Poppins"/>
              <a:sym typeface="Poppi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507" name="Shape 507"/>
        <p:cNvGrpSpPr/>
        <p:nvPr/>
      </p:nvGrpSpPr>
      <p:grpSpPr>
        <a:xfrm>
          <a:off x="0" y="0"/>
          <a:ext cx="0" cy="0"/>
          <a:chOff x="0" y="0"/>
          <a:chExt cx="0" cy="0"/>
        </a:xfrm>
      </p:grpSpPr>
      <p:sp>
        <p:nvSpPr>
          <p:cNvPr id="508" name="Google Shape;508;p49"/>
          <p:cNvSpPr/>
          <p:nvPr/>
        </p:nvSpPr>
        <p:spPr>
          <a:xfrm rot="-103101">
            <a:off x="1063855" y="-22008"/>
            <a:ext cx="16152047" cy="10224496"/>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509" name="Google Shape;509;p49"/>
          <p:cNvSpPr txBox="1"/>
          <p:nvPr/>
        </p:nvSpPr>
        <p:spPr>
          <a:xfrm rot="-132688">
            <a:off x="1729062" y="303129"/>
            <a:ext cx="14071781" cy="861932"/>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Clr>
                <a:schemeClr val="dk1"/>
              </a:buClr>
              <a:buFont typeface="Arial"/>
              <a:buNone/>
            </a:pPr>
            <a:r>
              <a:rPr lang="en-US" sz="5600">
                <a:solidFill>
                  <a:schemeClr val="dk1"/>
                </a:solidFill>
                <a:latin typeface="Poppins"/>
                <a:ea typeface="Poppins"/>
                <a:cs typeface="Poppins"/>
                <a:sym typeface="Poppins"/>
              </a:rPr>
              <a:t>Optional Activity Stamina check 3 </a:t>
            </a:r>
            <a:endParaRPr sz="3600">
              <a:latin typeface="Poppins"/>
              <a:ea typeface="Poppins"/>
              <a:cs typeface="Poppins"/>
              <a:sym typeface="Poppins"/>
            </a:endParaRPr>
          </a:p>
        </p:txBody>
      </p:sp>
      <p:sp>
        <p:nvSpPr>
          <p:cNvPr id="510" name="Google Shape;510;p49"/>
          <p:cNvSpPr txBox="1"/>
          <p:nvPr/>
        </p:nvSpPr>
        <p:spPr>
          <a:xfrm rot="-96255">
            <a:off x="1822978" y="1399373"/>
            <a:ext cx="14273595" cy="8388898"/>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None/>
            </a:pPr>
            <a:r>
              <a:rPr b="1" lang="en-US" sz="3000">
                <a:solidFill>
                  <a:schemeClr val="dk1"/>
                </a:solidFill>
                <a:latin typeface="Poppins"/>
                <a:ea typeface="Poppins"/>
                <a:cs typeface="Poppins"/>
                <a:sym typeface="Poppins"/>
              </a:rPr>
              <a:t>Minutes 3–5: The 3-Minute Endurance Sprint</a:t>
            </a:r>
            <a:endParaRPr b="1" sz="3000">
              <a:solidFill>
                <a:schemeClr val="dk1"/>
              </a:solidFill>
              <a:latin typeface="Poppins"/>
              <a:ea typeface="Poppins"/>
              <a:cs typeface="Poppins"/>
              <a:sym typeface="Poppins"/>
            </a:endParaRPr>
          </a:p>
          <a:p>
            <a:pPr indent="-419100" lvl="0" marL="457200" rtl="0" algn="l">
              <a:lnSpc>
                <a:spcPct val="150000"/>
              </a:lnSpc>
              <a:spcBef>
                <a:spcPts val="900"/>
              </a:spcBef>
              <a:spcAft>
                <a:spcPts val="0"/>
              </a:spcAft>
              <a:buClr>
                <a:schemeClr val="dk1"/>
              </a:buClr>
              <a:buSzPts val="3000"/>
              <a:buFont typeface="Roboto"/>
              <a:buChar char="●"/>
            </a:pPr>
            <a:r>
              <a:rPr lang="en-US" sz="3000">
                <a:solidFill>
                  <a:schemeClr val="dk1"/>
                </a:solidFill>
                <a:latin typeface="Poppins"/>
                <a:ea typeface="Poppins"/>
                <a:cs typeface="Poppins"/>
                <a:sym typeface="Poppins"/>
              </a:rPr>
              <a:t>Set the visual timer for </a:t>
            </a:r>
            <a:r>
              <a:rPr b="1" lang="en-US" sz="3000">
                <a:solidFill>
                  <a:schemeClr val="dk1"/>
                </a:solidFill>
                <a:latin typeface="Poppins"/>
                <a:ea typeface="Poppins"/>
                <a:cs typeface="Poppins"/>
                <a:sym typeface="Poppins"/>
              </a:rPr>
              <a:t>3:00</a:t>
            </a:r>
            <a:r>
              <a:rPr lang="en-US" sz="3000">
                <a:solidFill>
                  <a:schemeClr val="dk1"/>
                </a:solidFill>
                <a:latin typeface="Poppins"/>
                <a:ea typeface="Poppins"/>
                <a:cs typeface="Poppins"/>
                <a:sym typeface="Poppins"/>
              </a:rPr>
              <a:t>.</a:t>
            </a:r>
            <a:endParaRPr sz="3000">
              <a:solidFill>
                <a:schemeClr val="dk1"/>
              </a:solidFill>
              <a:latin typeface="Poppins"/>
              <a:ea typeface="Poppins"/>
              <a:cs typeface="Poppins"/>
              <a:sym typeface="Poppins"/>
            </a:endParaRPr>
          </a:p>
          <a:p>
            <a:pPr indent="-419100" lvl="0" marL="457200" rtl="0" algn="l">
              <a:lnSpc>
                <a:spcPct val="150000"/>
              </a:lnSpc>
              <a:spcBef>
                <a:spcPts val="0"/>
              </a:spcBef>
              <a:spcAft>
                <a:spcPts val="0"/>
              </a:spcAft>
              <a:buClr>
                <a:schemeClr val="dk1"/>
              </a:buClr>
              <a:buSzPts val="3000"/>
              <a:buFont typeface="Roboto"/>
              <a:buChar char="●"/>
            </a:pPr>
            <a:r>
              <a:rPr b="1" lang="en-US" sz="3000">
                <a:solidFill>
                  <a:schemeClr val="dk1"/>
                </a:solidFill>
                <a:latin typeface="Poppins"/>
                <a:ea typeface="Poppins"/>
                <a:cs typeface="Poppins"/>
                <a:sym typeface="Poppins"/>
              </a:rPr>
              <a:t>Mid-Way Coach Call (1:30):</a:t>
            </a:r>
            <a:r>
              <a:rPr lang="en-US" sz="3000">
                <a:solidFill>
                  <a:schemeClr val="dk1"/>
                </a:solidFill>
                <a:latin typeface="Poppins"/>
                <a:ea typeface="Poppins"/>
                <a:cs typeface="Poppins"/>
                <a:sym typeface="Poppins"/>
              </a:rPr>
              <a:t> </a:t>
            </a:r>
            <a:r>
              <a:rPr i="1" lang="en-US" sz="3000">
                <a:solidFill>
                  <a:schemeClr val="dk1"/>
                </a:solidFill>
                <a:latin typeface="Poppins"/>
                <a:ea typeface="Poppins"/>
                <a:cs typeface="Poppins"/>
                <a:sym typeface="Poppins"/>
              </a:rPr>
              <a:t>"You are at the halfway mark! If you feel stuck, pivot to a new column! Don't let your brain take a fake break!"</a:t>
            </a:r>
            <a:endParaRPr i="1" sz="3000">
              <a:solidFill>
                <a:schemeClr val="dk1"/>
              </a:solidFill>
              <a:latin typeface="Poppins"/>
              <a:ea typeface="Poppins"/>
              <a:cs typeface="Poppins"/>
              <a:sym typeface="Poppins"/>
            </a:endParaRPr>
          </a:p>
          <a:p>
            <a:pPr indent="-419100" lvl="0" marL="457200" rtl="0" algn="l">
              <a:lnSpc>
                <a:spcPct val="150000"/>
              </a:lnSpc>
              <a:spcBef>
                <a:spcPts val="0"/>
              </a:spcBef>
              <a:spcAft>
                <a:spcPts val="0"/>
              </a:spcAft>
              <a:buClr>
                <a:schemeClr val="dk1"/>
              </a:buClr>
              <a:buSzPts val="3000"/>
              <a:buFont typeface="Roboto"/>
              <a:buChar char="●"/>
            </a:pPr>
            <a:r>
              <a:rPr b="1" lang="en-US" sz="3000">
                <a:solidFill>
                  <a:schemeClr val="dk1"/>
                </a:solidFill>
                <a:latin typeface="Poppins"/>
                <a:ea typeface="Poppins"/>
                <a:cs typeface="Poppins"/>
                <a:sym typeface="Poppins"/>
              </a:rPr>
              <a:t>The Final Push (2:30):</a:t>
            </a:r>
            <a:r>
              <a:rPr lang="en-US" sz="3000">
                <a:solidFill>
                  <a:schemeClr val="dk1"/>
                </a:solidFill>
                <a:latin typeface="Poppins"/>
                <a:ea typeface="Poppins"/>
                <a:cs typeface="Poppins"/>
                <a:sym typeface="Poppins"/>
              </a:rPr>
              <a:t> </a:t>
            </a:r>
            <a:r>
              <a:rPr i="1" lang="en-US" sz="3000">
                <a:solidFill>
                  <a:schemeClr val="dk1"/>
                </a:solidFill>
                <a:latin typeface="Poppins"/>
                <a:ea typeface="Poppins"/>
                <a:cs typeface="Poppins"/>
                <a:sym typeface="Poppins"/>
              </a:rPr>
              <a:t>"Last 30 seconds! This is where real stamina is built. Push through!"</a:t>
            </a:r>
            <a:endParaRPr i="1" sz="3000">
              <a:solidFill>
                <a:schemeClr val="dk1"/>
              </a:solidFill>
              <a:latin typeface="Poppins"/>
              <a:ea typeface="Poppins"/>
              <a:cs typeface="Poppins"/>
              <a:sym typeface="Poppins"/>
            </a:endParaRPr>
          </a:p>
          <a:p>
            <a:pPr indent="0" lvl="0" marL="0" rtl="0" algn="l">
              <a:lnSpc>
                <a:spcPct val="150000"/>
              </a:lnSpc>
              <a:spcBef>
                <a:spcPts val="3000"/>
              </a:spcBef>
              <a:spcAft>
                <a:spcPts val="0"/>
              </a:spcAft>
              <a:buNone/>
            </a:pPr>
            <a:r>
              <a:rPr b="1" lang="en-US" sz="3000">
                <a:solidFill>
                  <a:schemeClr val="dk1"/>
                </a:solidFill>
                <a:latin typeface="Poppins"/>
                <a:ea typeface="Poppins"/>
                <a:cs typeface="Poppins"/>
                <a:sym typeface="Poppins"/>
              </a:rPr>
              <a:t>After the Buzzer: The Dopamine Explosion!</a:t>
            </a:r>
            <a:endParaRPr b="1" sz="3000">
              <a:solidFill>
                <a:schemeClr val="dk1"/>
              </a:solidFill>
              <a:latin typeface="Poppins"/>
              <a:ea typeface="Poppins"/>
              <a:cs typeface="Poppins"/>
              <a:sym typeface="Poppins"/>
            </a:endParaRPr>
          </a:p>
          <a:p>
            <a:pPr indent="-419100" lvl="0" marL="457200" rtl="0" algn="l">
              <a:lnSpc>
                <a:spcPct val="150000"/>
              </a:lnSpc>
              <a:spcBef>
                <a:spcPts val="900"/>
              </a:spcBef>
              <a:spcAft>
                <a:spcPts val="0"/>
              </a:spcAft>
              <a:buClr>
                <a:schemeClr val="dk1"/>
              </a:buClr>
              <a:buSzPts val="3000"/>
              <a:buFont typeface="Roboto"/>
              <a:buChar char="●"/>
            </a:pPr>
            <a:r>
              <a:rPr lang="en-US" sz="3000">
                <a:solidFill>
                  <a:schemeClr val="dk1"/>
                </a:solidFill>
                <a:latin typeface="Poppins"/>
                <a:ea typeface="Poppins"/>
                <a:cs typeface="Poppins"/>
                <a:sym typeface="Poppins"/>
              </a:rPr>
              <a:t>Everyone stands, strikes a superhero pose, and shouts, </a:t>
            </a:r>
            <a:r>
              <a:rPr b="1" lang="en-US" sz="3000">
                <a:solidFill>
                  <a:schemeClr val="dk1"/>
                </a:solidFill>
                <a:latin typeface="Poppins"/>
                <a:ea typeface="Poppins"/>
                <a:cs typeface="Poppins"/>
                <a:sym typeface="Poppins"/>
              </a:rPr>
              <a:t>"COMBO UNLOCKED!"</a:t>
            </a:r>
            <a:endParaRPr b="1" sz="3000">
              <a:solidFill>
                <a:schemeClr val="dk1"/>
              </a:solidFill>
              <a:latin typeface="Poppins"/>
              <a:ea typeface="Poppins"/>
              <a:cs typeface="Poppins"/>
              <a:sym typeface="Poppins"/>
            </a:endParaRPr>
          </a:p>
          <a:p>
            <a:pPr indent="-419100" lvl="0" marL="457200" rtl="0" algn="l">
              <a:lnSpc>
                <a:spcPct val="150000"/>
              </a:lnSpc>
              <a:spcBef>
                <a:spcPts val="0"/>
              </a:spcBef>
              <a:spcAft>
                <a:spcPts val="0"/>
              </a:spcAft>
              <a:buClr>
                <a:schemeClr val="dk1"/>
              </a:buClr>
              <a:buSzPts val="3000"/>
              <a:buFont typeface="Poppins"/>
              <a:buChar char="●"/>
            </a:pPr>
            <a:r>
              <a:rPr lang="en-US" sz="3000">
                <a:solidFill>
                  <a:schemeClr val="dk1"/>
                </a:solidFill>
                <a:latin typeface="Poppins"/>
                <a:ea typeface="Poppins"/>
                <a:cs typeface="Poppins"/>
                <a:sym typeface="Poppins"/>
              </a:rPr>
              <a:t>Update the </a:t>
            </a:r>
            <a:r>
              <a:rPr lang="en-US" sz="3000" u="sng">
                <a:solidFill>
                  <a:schemeClr val="hlink"/>
                </a:solidFill>
                <a:latin typeface="Poppins"/>
                <a:ea typeface="Poppins"/>
                <a:cs typeface="Poppins"/>
                <a:sym typeface="Poppins"/>
                <a:hlinkClick r:id="rId4"/>
              </a:rPr>
              <a:t>tracking chart</a:t>
            </a:r>
            <a:r>
              <a:rPr lang="en-US" sz="3000">
                <a:solidFill>
                  <a:schemeClr val="dk1"/>
                </a:solidFill>
                <a:latin typeface="Poppins"/>
                <a:ea typeface="Poppins"/>
                <a:cs typeface="Poppins"/>
                <a:sym typeface="Poppins"/>
              </a:rPr>
              <a:t> together to celebrate the win!</a:t>
            </a:r>
            <a:endParaRPr sz="3000">
              <a:latin typeface="Poppins"/>
              <a:ea typeface="Poppins"/>
              <a:cs typeface="Poppins"/>
              <a:sym typeface="Poppins"/>
            </a:endParaRPr>
          </a:p>
          <a:p>
            <a:pPr indent="0" lvl="0" marL="0" marR="0" rtl="0" algn="l">
              <a:lnSpc>
                <a:spcPct val="140000"/>
              </a:lnSpc>
              <a:spcBef>
                <a:spcPts val="3000"/>
              </a:spcBef>
              <a:spcAft>
                <a:spcPts val="0"/>
              </a:spcAft>
              <a:buNone/>
            </a:pPr>
            <a:r>
              <a:t/>
            </a:r>
            <a:endParaRPr sz="3000">
              <a:latin typeface="Poppins"/>
              <a:ea typeface="Poppins"/>
              <a:cs typeface="Poppins"/>
              <a:sym typeface="Poppi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A5C4"/>
        </a:solidFill>
      </p:bgPr>
    </p:bg>
    <p:spTree>
      <p:nvGrpSpPr>
        <p:cNvPr id="514" name="Shape 514"/>
        <p:cNvGrpSpPr/>
        <p:nvPr/>
      </p:nvGrpSpPr>
      <p:grpSpPr>
        <a:xfrm>
          <a:off x="0" y="0"/>
          <a:ext cx="0" cy="0"/>
          <a:chOff x="0" y="0"/>
          <a:chExt cx="0" cy="0"/>
        </a:xfrm>
      </p:grpSpPr>
      <p:sp>
        <p:nvSpPr>
          <p:cNvPr id="515" name="Google Shape;515;p50"/>
          <p:cNvSpPr/>
          <p:nvPr/>
        </p:nvSpPr>
        <p:spPr>
          <a:xfrm>
            <a:off x="2877525" y="0"/>
            <a:ext cx="12532950" cy="18266774"/>
          </a:xfrm>
          <a:custGeom>
            <a:rect b="b" l="l" r="r" t="t"/>
            <a:pathLst>
              <a:path extrusionOk="0" h="17232806" w="12532950">
                <a:moveTo>
                  <a:pt x="0" y="0"/>
                </a:moveTo>
                <a:lnTo>
                  <a:pt x="12532950" y="0"/>
                </a:lnTo>
                <a:lnTo>
                  <a:pt x="12532950" y="17232806"/>
                </a:lnTo>
                <a:lnTo>
                  <a:pt x="0" y="17232806"/>
                </a:lnTo>
                <a:lnTo>
                  <a:pt x="0" y="0"/>
                </a:lnTo>
                <a:close/>
              </a:path>
            </a:pathLst>
          </a:custGeom>
          <a:blipFill rotWithShape="1">
            <a:blip r:embed="rId3">
              <a:alphaModFix/>
            </a:blip>
            <a:stretch>
              <a:fillRect b="0" l="0" r="0" t="0"/>
            </a:stretch>
          </a:blipFill>
          <a:ln>
            <a:noFill/>
          </a:ln>
        </p:spPr>
      </p:sp>
      <p:grpSp>
        <p:nvGrpSpPr>
          <p:cNvPr id="516" name="Google Shape;516;p50"/>
          <p:cNvGrpSpPr/>
          <p:nvPr/>
        </p:nvGrpSpPr>
        <p:grpSpPr>
          <a:xfrm>
            <a:off x="3784634" y="2770391"/>
            <a:ext cx="10909350" cy="2177234"/>
            <a:chOff x="4256" y="1"/>
            <a:chExt cx="14545800" cy="2902978"/>
          </a:xfrm>
        </p:grpSpPr>
        <p:grpSp>
          <p:nvGrpSpPr>
            <p:cNvPr id="517" name="Google Shape;517;p50"/>
            <p:cNvGrpSpPr/>
            <p:nvPr/>
          </p:nvGrpSpPr>
          <p:grpSpPr>
            <a:xfrm rot="-102414">
              <a:off x="1182559" y="180837"/>
              <a:ext cx="12179970" cy="2541306"/>
              <a:chOff x="0" y="0"/>
              <a:chExt cx="9294627" cy="1939290"/>
            </a:xfrm>
          </p:grpSpPr>
          <p:sp>
            <p:nvSpPr>
              <p:cNvPr id="518" name="Google Shape;518;p50"/>
              <p:cNvSpPr/>
              <p:nvPr/>
            </p:nvSpPr>
            <p:spPr>
              <a:xfrm>
                <a:off x="12700" y="12700"/>
                <a:ext cx="9269227" cy="1913890"/>
              </a:xfrm>
              <a:custGeom>
                <a:rect b="b" l="l" r="r" t="t"/>
                <a:pathLst>
                  <a:path extrusionOk="0" h="1913890" w="9269227">
                    <a:moveTo>
                      <a:pt x="8312282" y="1913890"/>
                    </a:moveTo>
                    <a:lnTo>
                      <a:pt x="956945" y="1913890"/>
                    </a:lnTo>
                    <a:cubicBezTo>
                      <a:pt x="428371" y="1913890"/>
                      <a:pt x="0" y="1485392"/>
                      <a:pt x="0" y="956945"/>
                    </a:cubicBezTo>
                    <a:cubicBezTo>
                      <a:pt x="0" y="428371"/>
                      <a:pt x="428371" y="0"/>
                      <a:pt x="956945" y="0"/>
                    </a:cubicBezTo>
                    <a:lnTo>
                      <a:pt x="8312282" y="0"/>
                    </a:lnTo>
                    <a:cubicBezTo>
                      <a:pt x="8840729" y="0"/>
                      <a:pt x="9269227" y="428371"/>
                      <a:pt x="9269227" y="956945"/>
                    </a:cubicBezTo>
                    <a:cubicBezTo>
                      <a:pt x="9269227" y="1485392"/>
                      <a:pt x="8840729" y="1913890"/>
                      <a:pt x="8312282"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50"/>
              <p:cNvSpPr/>
              <p:nvPr/>
            </p:nvSpPr>
            <p:spPr>
              <a:xfrm>
                <a:off x="0" y="0"/>
                <a:ext cx="9294627" cy="1939290"/>
              </a:xfrm>
              <a:custGeom>
                <a:rect b="b" l="l" r="r" t="t"/>
                <a:pathLst>
                  <a:path extrusionOk="0" h="1939290" w="9294627">
                    <a:moveTo>
                      <a:pt x="8324982" y="0"/>
                    </a:moveTo>
                    <a:lnTo>
                      <a:pt x="969645" y="0"/>
                    </a:lnTo>
                    <a:cubicBezTo>
                      <a:pt x="434975" y="0"/>
                      <a:pt x="0" y="434975"/>
                      <a:pt x="0" y="969645"/>
                    </a:cubicBezTo>
                    <a:cubicBezTo>
                      <a:pt x="0" y="1504315"/>
                      <a:pt x="434975" y="1939290"/>
                      <a:pt x="969645" y="1939290"/>
                    </a:cubicBezTo>
                    <a:lnTo>
                      <a:pt x="8324982" y="1939290"/>
                    </a:lnTo>
                    <a:cubicBezTo>
                      <a:pt x="8859652" y="1939290"/>
                      <a:pt x="9294627" y="1504315"/>
                      <a:pt x="9294627" y="969645"/>
                    </a:cubicBezTo>
                    <a:cubicBezTo>
                      <a:pt x="9294627" y="434975"/>
                      <a:pt x="8859652" y="0"/>
                      <a:pt x="8324982" y="0"/>
                    </a:cubicBezTo>
                    <a:close/>
                    <a:moveTo>
                      <a:pt x="8324982" y="1913890"/>
                    </a:moveTo>
                    <a:lnTo>
                      <a:pt x="969645" y="1913890"/>
                    </a:lnTo>
                    <a:cubicBezTo>
                      <a:pt x="448945" y="1913890"/>
                      <a:pt x="25400" y="1490345"/>
                      <a:pt x="25400" y="969645"/>
                    </a:cubicBezTo>
                    <a:cubicBezTo>
                      <a:pt x="25400" y="448945"/>
                      <a:pt x="448945" y="25400"/>
                      <a:pt x="969645" y="25400"/>
                    </a:cubicBezTo>
                    <a:lnTo>
                      <a:pt x="8324982" y="25400"/>
                    </a:lnTo>
                    <a:cubicBezTo>
                      <a:pt x="8845682" y="25400"/>
                      <a:pt x="9269227" y="448945"/>
                      <a:pt x="9269227" y="969645"/>
                    </a:cubicBezTo>
                    <a:cubicBezTo>
                      <a:pt x="9269227" y="1490345"/>
                      <a:pt x="8845682" y="1913890"/>
                      <a:pt x="8324982"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0" name="Google Shape;520;p50"/>
            <p:cNvSpPr txBox="1"/>
            <p:nvPr/>
          </p:nvSpPr>
          <p:spPr>
            <a:xfrm rot="-102400">
              <a:off x="24589" y="816048"/>
              <a:ext cx="14505134" cy="158260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7711" u="none" cap="none" strike="noStrike">
                  <a:solidFill>
                    <a:srgbClr val="FFFFFF"/>
                  </a:solidFill>
                  <a:latin typeface="Arial"/>
                  <a:ea typeface="Arial"/>
                  <a:cs typeface="Arial"/>
                  <a:sym typeface="Arial"/>
                </a:rPr>
                <a:t>YOU DID IT!</a:t>
              </a:r>
              <a:endParaRPr/>
            </a:p>
          </p:txBody>
        </p:sp>
      </p:grpSp>
      <p:grpSp>
        <p:nvGrpSpPr>
          <p:cNvPr id="521" name="Google Shape;521;p50"/>
          <p:cNvGrpSpPr/>
          <p:nvPr/>
        </p:nvGrpSpPr>
        <p:grpSpPr>
          <a:xfrm>
            <a:off x="4152546" y="5360951"/>
            <a:ext cx="10909350" cy="2177234"/>
            <a:chOff x="4256" y="1"/>
            <a:chExt cx="14545800" cy="2902978"/>
          </a:xfrm>
        </p:grpSpPr>
        <p:grpSp>
          <p:nvGrpSpPr>
            <p:cNvPr id="522" name="Google Shape;522;p50"/>
            <p:cNvGrpSpPr/>
            <p:nvPr/>
          </p:nvGrpSpPr>
          <p:grpSpPr>
            <a:xfrm rot="-102414">
              <a:off x="1182559" y="180837"/>
              <a:ext cx="12179970" cy="2541306"/>
              <a:chOff x="0" y="0"/>
              <a:chExt cx="9294627" cy="1939290"/>
            </a:xfrm>
          </p:grpSpPr>
          <p:sp>
            <p:nvSpPr>
              <p:cNvPr id="523" name="Google Shape;523;p50"/>
              <p:cNvSpPr/>
              <p:nvPr/>
            </p:nvSpPr>
            <p:spPr>
              <a:xfrm>
                <a:off x="12700" y="12700"/>
                <a:ext cx="9269227" cy="1913890"/>
              </a:xfrm>
              <a:custGeom>
                <a:rect b="b" l="l" r="r" t="t"/>
                <a:pathLst>
                  <a:path extrusionOk="0" h="1913890" w="9269227">
                    <a:moveTo>
                      <a:pt x="8312282" y="1913890"/>
                    </a:moveTo>
                    <a:lnTo>
                      <a:pt x="956945" y="1913890"/>
                    </a:lnTo>
                    <a:cubicBezTo>
                      <a:pt x="428371" y="1913890"/>
                      <a:pt x="0" y="1485392"/>
                      <a:pt x="0" y="956945"/>
                    </a:cubicBezTo>
                    <a:cubicBezTo>
                      <a:pt x="0" y="428371"/>
                      <a:pt x="428371" y="0"/>
                      <a:pt x="956945" y="0"/>
                    </a:cubicBezTo>
                    <a:lnTo>
                      <a:pt x="8312282" y="0"/>
                    </a:lnTo>
                    <a:cubicBezTo>
                      <a:pt x="8840729" y="0"/>
                      <a:pt x="9269227" y="428371"/>
                      <a:pt x="9269227" y="956945"/>
                    </a:cubicBezTo>
                    <a:cubicBezTo>
                      <a:pt x="9269227" y="1485392"/>
                      <a:pt x="8840729" y="1913890"/>
                      <a:pt x="8312282"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0"/>
              <p:cNvSpPr/>
              <p:nvPr/>
            </p:nvSpPr>
            <p:spPr>
              <a:xfrm>
                <a:off x="0" y="0"/>
                <a:ext cx="9294627" cy="1939290"/>
              </a:xfrm>
              <a:custGeom>
                <a:rect b="b" l="l" r="r" t="t"/>
                <a:pathLst>
                  <a:path extrusionOk="0" h="1939290" w="9294627">
                    <a:moveTo>
                      <a:pt x="8324982" y="0"/>
                    </a:moveTo>
                    <a:lnTo>
                      <a:pt x="969645" y="0"/>
                    </a:lnTo>
                    <a:cubicBezTo>
                      <a:pt x="434975" y="0"/>
                      <a:pt x="0" y="434975"/>
                      <a:pt x="0" y="969645"/>
                    </a:cubicBezTo>
                    <a:cubicBezTo>
                      <a:pt x="0" y="1504315"/>
                      <a:pt x="434975" y="1939290"/>
                      <a:pt x="969645" y="1939290"/>
                    </a:cubicBezTo>
                    <a:lnTo>
                      <a:pt x="8324982" y="1939290"/>
                    </a:lnTo>
                    <a:cubicBezTo>
                      <a:pt x="8859652" y="1939290"/>
                      <a:pt x="9294627" y="1504315"/>
                      <a:pt x="9294627" y="969645"/>
                    </a:cubicBezTo>
                    <a:cubicBezTo>
                      <a:pt x="9294627" y="434975"/>
                      <a:pt x="8859652" y="0"/>
                      <a:pt x="8324982" y="0"/>
                    </a:cubicBezTo>
                    <a:close/>
                    <a:moveTo>
                      <a:pt x="8324982" y="1913890"/>
                    </a:moveTo>
                    <a:lnTo>
                      <a:pt x="969645" y="1913890"/>
                    </a:lnTo>
                    <a:cubicBezTo>
                      <a:pt x="448945" y="1913890"/>
                      <a:pt x="25400" y="1490345"/>
                      <a:pt x="25400" y="969645"/>
                    </a:cubicBezTo>
                    <a:cubicBezTo>
                      <a:pt x="25400" y="448945"/>
                      <a:pt x="448945" y="25400"/>
                      <a:pt x="969645" y="25400"/>
                    </a:cubicBezTo>
                    <a:lnTo>
                      <a:pt x="8324982" y="25400"/>
                    </a:lnTo>
                    <a:cubicBezTo>
                      <a:pt x="8845682" y="25400"/>
                      <a:pt x="9269227" y="448945"/>
                      <a:pt x="9269227" y="969645"/>
                    </a:cubicBezTo>
                    <a:cubicBezTo>
                      <a:pt x="9269227" y="1490345"/>
                      <a:pt x="8845682" y="1913890"/>
                      <a:pt x="8324982" y="1913890"/>
                    </a:cubicBezTo>
                    <a:close/>
                  </a:path>
                </a:pathLst>
              </a:custGeom>
              <a:solidFill>
                <a:srgbClr val="7B6CA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5" name="Google Shape;525;p50"/>
            <p:cNvSpPr txBox="1"/>
            <p:nvPr/>
          </p:nvSpPr>
          <p:spPr>
            <a:xfrm rot="-102400">
              <a:off x="24589" y="816048"/>
              <a:ext cx="14505134" cy="158260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7711" u="none" cap="none" strike="noStrike">
                  <a:solidFill>
                    <a:srgbClr val="FFFFFF"/>
                  </a:solidFill>
                  <a:latin typeface="Arial"/>
                  <a:ea typeface="Arial"/>
                  <a:cs typeface="Arial"/>
                  <a:sym typeface="Arial"/>
                </a:rPr>
                <a:t>WEEK SIX</a:t>
              </a:r>
              <a:endParaRPr/>
            </a:p>
          </p:txBody>
        </p:sp>
      </p:grpSp>
      <p:sp>
        <p:nvSpPr>
          <p:cNvPr id="526" name="Google Shape;526;p50"/>
          <p:cNvSpPr/>
          <p:nvPr/>
        </p:nvSpPr>
        <p:spPr>
          <a:xfrm>
            <a:off x="12071108" y="5235071"/>
            <a:ext cx="2428989" cy="2428989"/>
          </a:xfrm>
          <a:custGeom>
            <a:rect b="b" l="l" r="r" t="t"/>
            <a:pathLst>
              <a:path extrusionOk="0" h="2428989" w="2428989">
                <a:moveTo>
                  <a:pt x="0" y="0"/>
                </a:moveTo>
                <a:lnTo>
                  <a:pt x="2428989" y="0"/>
                </a:lnTo>
                <a:lnTo>
                  <a:pt x="2428989" y="2428989"/>
                </a:lnTo>
                <a:lnTo>
                  <a:pt x="0" y="2428989"/>
                </a:lnTo>
                <a:lnTo>
                  <a:pt x="0" y="0"/>
                </a:lnTo>
                <a:close/>
              </a:path>
            </a:pathLst>
          </a:custGeom>
          <a:blipFill rotWithShape="1">
            <a:blip r:embed="rId4">
              <a:alphaModFix/>
            </a:blip>
            <a:stretch>
              <a:fillRect b="0"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